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3"/>
  </p:notesMasterIdLst>
  <p:sldIdLst>
    <p:sldId id="256" r:id="rId2"/>
    <p:sldId id="299" r:id="rId3"/>
    <p:sldId id="310" r:id="rId4"/>
    <p:sldId id="257" r:id="rId5"/>
    <p:sldId id="315" r:id="rId6"/>
    <p:sldId id="258" r:id="rId7"/>
    <p:sldId id="259" r:id="rId8"/>
    <p:sldId id="260" r:id="rId9"/>
    <p:sldId id="316" r:id="rId10"/>
    <p:sldId id="261" r:id="rId11"/>
    <p:sldId id="262" r:id="rId12"/>
    <p:sldId id="263" r:id="rId13"/>
    <p:sldId id="264" r:id="rId14"/>
    <p:sldId id="265" r:id="rId15"/>
    <p:sldId id="266" r:id="rId16"/>
    <p:sldId id="297" r:id="rId17"/>
    <p:sldId id="298" r:id="rId18"/>
    <p:sldId id="304" r:id="rId19"/>
    <p:sldId id="286" r:id="rId20"/>
    <p:sldId id="300" r:id="rId21"/>
    <p:sldId id="311" r:id="rId22"/>
    <p:sldId id="309" r:id="rId23"/>
    <p:sldId id="305" r:id="rId24"/>
    <p:sldId id="287" r:id="rId25"/>
    <p:sldId id="307" r:id="rId26"/>
    <p:sldId id="288" r:id="rId27"/>
    <p:sldId id="317" r:id="rId28"/>
    <p:sldId id="306" r:id="rId29"/>
    <p:sldId id="289" r:id="rId30"/>
    <p:sldId id="308" r:id="rId31"/>
    <p:sldId id="290" r:id="rId32"/>
    <p:sldId id="291" r:id="rId33"/>
    <p:sldId id="292" r:id="rId34"/>
    <p:sldId id="293" r:id="rId35"/>
    <p:sldId id="295" r:id="rId36"/>
    <p:sldId id="296" r:id="rId37"/>
    <p:sldId id="318" r:id="rId38"/>
    <p:sldId id="267" r:id="rId39"/>
    <p:sldId id="301" r:id="rId40"/>
    <p:sldId id="312" r:id="rId41"/>
    <p:sldId id="319" r:id="rId42"/>
    <p:sldId id="268" r:id="rId43"/>
    <p:sldId id="320" r:id="rId44"/>
    <p:sldId id="269" r:id="rId45"/>
    <p:sldId id="270" r:id="rId46"/>
    <p:sldId id="271" r:id="rId47"/>
    <p:sldId id="272" r:id="rId48"/>
    <p:sldId id="321" r:id="rId49"/>
    <p:sldId id="273" r:id="rId50"/>
    <p:sldId id="302" r:id="rId51"/>
    <p:sldId id="313" r:id="rId52"/>
    <p:sldId id="322" r:id="rId53"/>
    <p:sldId id="274" r:id="rId54"/>
    <p:sldId id="323" r:id="rId55"/>
    <p:sldId id="275" r:id="rId56"/>
    <p:sldId id="276" r:id="rId57"/>
    <p:sldId id="324" r:id="rId58"/>
    <p:sldId id="277" r:id="rId59"/>
    <p:sldId id="278" r:id="rId60"/>
    <p:sldId id="279" r:id="rId61"/>
    <p:sldId id="325" r:id="rId62"/>
    <p:sldId id="280" r:id="rId63"/>
    <p:sldId id="303" r:id="rId64"/>
    <p:sldId id="314" r:id="rId65"/>
    <p:sldId id="326" r:id="rId66"/>
    <p:sldId id="281" r:id="rId67"/>
    <p:sldId id="282" r:id="rId68"/>
    <p:sldId id="283" r:id="rId69"/>
    <p:sldId id="284" r:id="rId70"/>
    <p:sldId id="285" r:id="rId71"/>
    <p:sldId id="327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35E527-9910-4131-9573-4BF6D76966B4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07DD1-6FED-43AA-866A-E711F39B6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909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07DD1-6FED-43AA-866A-E711F39B6F7A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37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56060DA-7F30-4B24-A5CE-8EBF2EC06138}" type="datetimeFigureOut">
              <a:rPr lang="en-US" smtClean="0"/>
              <a:t>3/11/2015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C75F7F66-39C6-4273-BB7D-307E9F29D81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illig.com/debt_cloc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9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Representative Particles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A representative particle could be atoms, molecules, or formula units.</a:t>
            </a:r>
          </a:p>
          <a:p>
            <a:r>
              <a:rPr lang="en-US" sz="4000" dirty="0" smtClean="0"/>
              <a:t>Formula units refer to ions.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number of representative particles in a mole is also called Avogadro's number.</a:t>
            </a:r>
          </a:p>
          <a:p>
            <a:r>
              <a:rPr lang="en-US" sz="4000" dirty="0" smtClean="0"/>
              <a:t>A mole of any substance always equals 6.02 x 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2702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 Mole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Avogadro's </a:t>
            </a:r>
            <a:r>
              <a:rPr lang="en-US" sz="3000" dirty="0"/>
              <a:t>number of seconds is about 19 quadrillion years, 4,240,666 times the age of the earth, or 954,150 times the age of the universe itself.</a:t>
            </a:r>
          </a:p>
          <a:p>
            <a:r>
              <a:rPr lang="en-US" sz="3000" dirty="0"/>
              <a:t>Avogadro's number of cents could repay the </a:t>
            </a:r>
            <a:r>
              <a:rPr lang="en-US" sz="3000" dirty="0">
                <a:hlinkClick r:id="rId2"/>
              </a:rPr>
              <a:t>United States National Debt</a:t>
            </a:r>
            <a:r>
              <a:rPr lang="en-US" sz="3000" dirty="0"/>
              <a:t> 86 million times.</a:t>
            </a:r>
          </a:p>
          <a:p>
            <a:r>
              <a:rPr lang="en-US" sz="3000" dirty="0"/>
              <a:t>Avogadro's number of kilograms is just over 20 times the mass of the earth.</a:t>
            </a:r>
            <a:r>
              <a:rPr lang="en-US" dirty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309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latin typeface="Arial" charset="0"/>
              </a:rPr>
              <a:t>Enough soft drink cans to cover the surface of the earth to a depth of over 200 miles. </a:t>
            </a:r>
          </a:p>
          <a:p>
            <a:r>
              <a:rPr lang="en-US" b="1" dirty="0">
                <a:latin typeface="Arial" charset="0"/>
              </a:rPr>
              <a:t>If you had Avogadro's number of </a:t>
            </a:r>
            <a:r>
              <a:rPr lang="en-US" b="1" dirty="0" err="1">
                <a:latin typeface="Arial" charset="0"/>
              </a:rPr>
              <a:t>unpopped</a:t>
            </a:r>
            <a:r>
              <a:rPr lang="en-US" b="1" dirty="0">
                <a:latin typeface="Arial" charset="0"/>
              </a:rPr>
              <a:t> popcorn kernels, and spread them across the United States of America, the country would be covered in popcorn to a depth of over 9 miles. </a:t>
            </a:r>
          </a:p>
          <a:p>
            <a:r>
              <a:rPr lang="en-US" b="1" dirty="0">
                <a:latin typeface="Arial" charset="0"/>
              </a:rPr>
              <a:t>If we were able to count atoms at the rate of 10 million per second, it would take about 2 billion years to count the atoms in one mole. </a:t>
            </a:r>
          </a:p>
          <a:p>
            <a:pPr marL="0" indent="0">
              <a:buNone/>
            </a:pPr>
            <a:r>
              <a:rPr lang="en-US" dirty="0" smtClean="0"/>
              <a:t>***These are huge numbers! Remember that atoms are small!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61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Tell Me How to Solve this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many moles of magnesium are in 1.25 x10</a:t>
            </a:r>
            <a:r>
              <a:rPr lang="en-US" sz="4000" baseline="30000" dirty="0" smtClean="0"/>
              <a:t>23 </a:t>
            </a:r>
            <a:r>
              <a:rPr lang="en-US" sz="4000" dirty="0" smtClean="0"/>
              <a:t>atoms of magnesium?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919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many atoms are present in 2.3 moles of Iron?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310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sz="4500" dirty="0" smtClean="0"/>
              <a:t>Write </a:t>
            </a:r>
            <a:r>
              <a:rPr lang="en-US" sz="4500" dirty="0"/>
              <a:t>down what you are </a:t>
            </a:r>
            <a:r>
              <a:rPr lang="en-US" sz="4500" dirty="0" smtClean="0"/>
              <a:t>looking for </a:t>
            </a:r>
            <a:r>
              <a:rPr lang="en-US" sz="4500" dirty="0"/>
              <a:t>and an equal sign.</a:t>
            </a:r>
          </a:p>
          <a:p>
            <a:pPr lvl="0"/>
            <a:r>
              <a:rPr lang="en-US" sz="4500" dirty="0"/>
              <a:t>Draw a </a:t>
            </a:r>
            <a:r>
              <a:rPr lang="en-US" sz="4500" dirty="0" smtClean="0"/>
              <a:t>grid.</a:t>
            </a:r>
            <a:endParaRPr lang="en-US" sz="4500" dirty="0"/>
          </a:p>
          <a:p>
            <a:pPr lvl="0"/>
            <a:r>
              <a:rPr lang="en-US" sz="4500" dirty="0"/>
              <a:t>Place the </a:t>
            </a:r>
            <a:r>
              <a:rPr lang="en-US" sz="4500" dirty="0" smtClean="0"/>
              <a:t>number given in </a:t>
            </a:r>
            <a:r>
              <a:rPr lang="en-US" sz="4500" dirty="0"/>
              <a:t>the problem in the first spot with the label.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98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sz="4500" dirty="0"/>
              <a:t>You want units to cancel out, so the unit you put in the first spot must be in the diagonal spot.</a:t>
            </a:r>
          </a:p>
          <a:p>
            <a:pPr lvl="0"/>
            <a:r>
              <a:rPr lang="en-US" sz="4500" dirty="0"/>
              <a:t>The unit you are looking for goes in the top spot.</a:t>
            </a:r>
          </a:p>
          <a:p>
            <a:pPr lvl="0"/>
            <a:r>
              <a:rPr lang="en-US" sz="4500" dirty="0"/>
              <a:t>To solve the problem, you multiply across the top and divide by the bottom number.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1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dirty="0" smtClean="0"/>
              <a:t>1. What is the standard unit of measure for the amount of a substance?</a:t>
            </a:r>
          </a:p>
          <a:p>
            <a:pPr marL="0" indent="0">
              <a:buNone/>
            </a:pPr>
            <a:r>
              <a:rPr lang="en-US" sz="3000" dirty="0" smtClean="0"/>
              <a:t>2. How does a mole compare to a dozen? Similarities and differences</a:t>
            </a:r>
          </a:p>
          <a:p>
            <a:pPr marL="0" indent="0">
              <a:buNone/>
            </a:pPr>
            <a:r>
              <a:rPr lang="en-US" sz="3000" dirty="0" smtClean="0"/>
              <a:t>3. What are the three representative particles?</a:t>
            </a:r>
          </a:p>
          <a:p>
            <a:pPr marL="0" indent="0">
              <a:buNone/>
            </a:pPr>
            <a:r>
              <a:rPr lang="en-US" sz="3000" dirty="0" smtClean="0"/>
              <a:t>4. How many representative particles are in a mole?</a:t>
            </a:r>
          </a:p>
          <a:p>
            <a:pPr marL="0" indent="0">
              <a:buNone/>
            </a:pPr>
            <a:r>
              <a:rPr lang="en-US" sz="3000" dirty="0" smtClean="0"/>
              <a:t>5. What is Avogadro’s number?</a:t>
            </a:r>
          </a:p>
          <a:p>
            <a:pPr marL="0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:p14="http://schemas.microsoft.com/office/powerpoint/2010/main" val="359598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Formula Mass and Atomic Mass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4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I can state the number of particles in a mole.</a:t>
            </a:r>
          </a:p>
          <a:p>
            <a:r>
              <a:rPr lang="en-US" sz="3500" dirty="0" smtClean="0"/>
              <a:t>I can explain why the mole is used.</a:t>
            </a:r>
          </a:p>
          <a:p>
            <a:r>
              <a:rPr lang="en-US" sz="3500" dirty="0" smtClean="0"/>
              <a:t>I can explain how a mole is like a dozen.</a:t>
            </a:r>
          </a:p>
          <a:p>
            <a:r>
              <a:rPr lang="en-US" sz="3500" dirty="0" smtClean="0"/>
              <a:t>I can do calculations using Avogadro's number.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94844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define formula mass and molar mass.</a:t>
            </a:r>
          </a:p>
          <a:p>
            <a:r>
              <a:rPr lang="en-US" sz="3500" dirty="0" smtClean="0"/>
              <a:t>I can calculate formula mass and molar mass using the periodic table.</a:t>
            </a:r>
          </a:p>
          <a:p>
            <a:r>
              <a:rPr lang="en-US" sz="3500" dirty="0" smtClean="0"/>
              <a:t>I can explain why the </a:t>
            </a:r>
            <a:r>
              <a:rPr lang="en-US" sz="3500" dirty="0" err="1" smtClean="0"/>
              <a:t>amu</a:t>
            </a:r>
            <a:r>
              <a:rPr lang="en-US" sz="3500" dirty="0" smtClean="0"/>
              <a:t> is not practical for everyday use.</a:t>
            </a:r>
          </a:p>
        </p:txBody>
      </p:sp>
    </p:spTree>
    <p:extLst>
      <p:ext uri="{BB962C8B-B14F-4D97-AF65-F5344CB8AC3E}">
        <p14:creationId xmlns:p14="http://schemas.microsoft.com/office/powerpoint/2010/main" val="226890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982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Compare the mass of a dozen feathers to the mass of a dozen bowling balls</a:t>
            </a:r>
            <a:r>
              <a:rPr lang="en-US" sz="3800" dirty="0" smtClean="0"/>
              <a:t>.</a:t>
            </a:r>
          </a:p>
          <a:p>
            <a:endParaRPr lang="en-US" sz="3800" dirty="0"/>
          </a:p>
          <a:p>
            <a:r>
              <a:rPr lang="en-US" sz="4000" dirty="0" smtClean="0"/>
              <a:t>What element on the periodic table has the smallest mass, the largest?</a:t>
            </a:r>
            <a:endParaRPr lang="en-US" sz="4000" dirty="0"/>
          </a:p>
          <a:p>
            <a:endParaRPr lang="en-US" sz="3800" dirty="0"/>
          </a:p>
          <a:p>
            <a:pPr marL="0" indent="0">
              <a:buNone/>
            </a:pP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038288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Do </a:t>
            </a:r>
            <a:r>
              <a:rPr lang="en-US" sz="3600" dirty="0"/>
              <a:t>all elements on the periodic table have the same mass? Why or why not</a:t>
            </a:r>
            <a:r>
              <a:rPr lang="en-US" sz="3600" dirty="0" smtClean="0"/>
              <a:t>?</a:t>
            </a:r>
            <a:r>
              <a:rPr lang="en-US" sz="3600" dirty="0"/>
              <a:t> </a:t>
            </a:r>
          </a:p>
          <a:p>
            <a:r>
              <a:rPr lang="en-US" sz="3600" dirty="0"/>
              <a:t>Do all elements have the same number of atoms in 1 mole? If so, how many</a:t>
            </a:r>
            <a:r>
              <a:rPr lang="en-US" sz="3600" dirty="0" smtClean="0"/>
              <a:t>?</a:t>
            </a:r>
            <a:r>
              <a:rPr lang="en-US" sz="3600" dirty="0"/>
              <a:t> </a:t>
            </a:r>
          </a:p>
          <a:p>
            <a:r>
              <a:rPr lang="en-US" sz="3600" dirty="0"/>
              <a:t>Will the mass of one mole be the same for every element? Why or why not?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730270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atoms of different elements have different masses.</a:t>
            </a:r>
          </a:p>
          <a:p>
            <a:r>
              <a:rPr lang="en-US" sz="4000" dirty="0" smtClean="0"/>
              <a:t>Atomic masses are measured in atomic mass units (</a:t>
            </a:r>
            <a:r>
              <a:rPr lang="en-US" sz="4000" dirty="0" err="1" smtClean="0"/>
              <a:t>amu</a:t>
            </a:r>
            <a:r>
              <a:rPr lang="en-US" sz="4000" dirty="0" smtClean="0"/>
              <a:t>).</a:t>
            </a:r>
          </a:p>
          <a:p>
            <a:r>
              <a:rPr lang="en-US" sz="4000" dirty="0" smtClean="0"/>
              <a:t>AMU’s are very small, about</a:t>
            </a:r>
          </a:p>
          <a:p>
            <a:pPr marL="0" indent="0">
              <a:buNone/>
            </a:pPr>
            <a:r>
              <a:rPr lang="en-US" sz="4000" dirty="0" smtClean="0"/>
              <a:t> 10</a:t>
            </a:r>
            <a:r>
              <a:rPr lang="en-US" sz="4000" baseline="30000" dirty="0" smtClean="0"/>
              <a:t>-23</a:t>
            </a:r>
            <a:r>
              <a:rPr lang="en-US" sz="4000" dirty="0" smtClean="0"/>
              <a:t> grams.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3492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Which number represents the mass?</a:t>
            </a:r>
          </a:p>
          <a:p>
            <a:r>
              <a:rPr lang="en-US" dirty="0" smtClean="0"/>
              <a:t>Which number represents the atomic number?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4114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9265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Formula mass is the sum of the atomic masses of all the atoms in a compound.</a:t>
            </a:r>
          </a:p>
          <a:p>
            <a:r>
              <a:rPr lang="en-US" sz="4000" i="1" dirty="0"/>
              <a:t>Predict what you think the mass of H</a:t>
            </a:r>
            <a:r>
              <a:rPr lang="en-US" sz="4000" i="1" baseline="-25000" dirty="0"/>
              <a:t>2</a:t>
            </a:r>
            <a:r>
              <a:rPr lang="en-US" sz="4000" i="1" dirty="0"/>
              <a:t>O would be, and be prepared to share your answer.</a:t>
            </a:r>
            <a:endParaRPr lang="en-US" sz="4000" dirty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71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Example: Find the atomic mass of CO</a:t>
            </a:r>
            <a:r>
              <a:rPr lang="en-US" sz="3200" baseline="-25000" dirty="0"/>
              <a:t>2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363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is the </a:t>
            </a:r>
            <a:r>
              <a:rPr lang="en-US" sz="3600" dirty="0" err="1" smtClean="0"/>
              <a:t>amu</a:t>
            </a:r>
            <a:r>
              <a:rPr lang="en-US" sz="3600" dirty="0" smtClean="0"/>
              <a:t> not practical for use in the real world?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10163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AMU’s are not practical for use in the real world because they are </a:t>
            </a:r>
            <a:r>
              <a:rPr lang="en-US" sz="4000" smtClean="0"/>
              <a:t>too small!</a:t>
            </a:r>
            <a:endParaRPr lang="en-US" sz="4000" dirty="0" smtClean="0"/>
          </a:p>
          <a:p>
            <a:r>
              <a:rPr lang="en-US" sz="4000" dirty="0" smtClean="0"/>
              <a:t>The mole establishes a relationship between the </a:t>
            </a:r>
            <a:r>
              <a:rPr lang="en-US" sz="4000" dirty="0" err="1" smtClean="0"/>
              <a:t>amu</a:t>
            </a:r>
            <a:r>
              <a:rPr lang="en-US" sz="4000" dirty="0" smtClean="0"/>
              <a:t> and the gram.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893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8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Why are grams more useful in the real world?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681831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A mole is defined as the number of atoms in exactly 12 grams of carbon-12.</a:t>
            </a:r>
          </a:p>
          <a:p>
            <a:r>
              <a:rPr lang="en-US" sz="4000" dirty="0" smtClean="0"/>
              <a:t>What is the atomic mass of C on the periodic table?</a:t>
            </a:r>
          </a:p>
          <a:p>
            <a:r>
              <a:rPr lang="en-US" sz="4000" dirty="0" smtClean="0"/>
              <a:t>Although the number of items in a mole is always 6.02 X 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, the mass of a mole varies.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249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The mass in grams of 1 mole of a substance is called the molar mass of the substance.</a:t>
            </a:r>
          </a:p>
          <a:p>
            <a:r>
              <a:rPr lang="en-US" sz="4000" dirty="0" smtClean="0"/>
              <a:t>Molar mass depends on the masses of the </a:t>
            </a:r>
            <a:r>
              <a:rPr lang="en-US" sz="4000" smtClean="0"/>
              <a:t>particles that </a:t>
            </a:r>
            <a:r>
              <a:rPr lang="en-US" sz="4000" dirty="0" smtClean="0"/>
              <a:t>make up </a:t>
            </a:r>
            <a:r>
              <a:rPr lang="en-US" sz="4000" smtClean="0"/>
              <a:t>the substance.</a:t>
            </a:r>
            <a:endParaRPr lang="en-US" sz="4000" dirty="0" smtClean="0"/>
          </a:p>
          <a:p>
            <a:r>
              <a:rPr lang="en-US" sz="4000" dirty="0" smtClean="0"/>
              <a:t>Molar mass is measured in grams and is related to atomic mass and formula mass.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023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mass of 1 mole is equal to that atomic mass or formula mass in grams.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4691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</a:t>
            </a:r>
            <a:r>
              <a:rPr lang="en-US" sz="4000" dirty="0"/>
              <a:t>: What is the atomic mass of </a:t>
            </a:r>
            <a:r>
              <a:rPr lang="en-US" sz="4000" dirty="0" smtClean="0"/>
              <a:t>CO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?</a:t>
            </a:r>
          </a:p>
          <a:p>
            <a:pPr marL="0" indent="0">
              <a:buNone/>
            </a:pPr>
            <a:r>
              <a:rPr lang="en-US" sz="4000" dirty="0" smtClean="0"/>
              <a:t> </a:t>
            </a:r>
          </a:p>
          <a:p>
            <a:pPr marL="0" indent="0">
              <a:buNone/>
            </a:pPr>
            <a:r>
              <a:rPr lang="en-US" sz="40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03919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500" dirty="0"/>
              <a:t>Example: What is the molar mass of C</a:t>
            </a:r>
            <a:r>
              <a:rPr lang="en-US" sz="4500" baseline="-25000" dirty="0"/>
              <a:t>3</a:t>
            </a:r>
            <a:r>
              <a:rPr lang="en-US" sz="4500" dirty="0"/>
              <a:t>H</a:t>
            </a:r>
            <a:r>
              <a:rPr lang="en-US" sz="4500" baseline="-25000" dirty="0"/>
              <a:t>8</a:t>
            </a:r>
            <a:r>
              <a:rPr lang="en-US" sz="4500" dirty="0"/>
              <a:t>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190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500" dirty="0"/>
              <a:t>Example: What is the molar mass of O?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2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Review Questions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an </a:t>
            </a:r>
            <a:r>
              <a:rPr lang="en-US" dirty="0" err="1" smtClean="0"/>
              <a:t>amu</a:t>
            </a:r>
            <a:r>
              <a:rPr lang="en-US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is an </a:t>
            </a:r>
            <a:r>
              <a:rPr lang="en-US" dirty="0" err="1" smtClean="0"/>
              <a:t>amu</a:t>
            </a:r>
            <a:r>
              <a:rPr lang="en-US" dirty="0" smtClean="0"/>
              <a:t> not practical for use in the real world?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The mole establishes a relationship between </a:t>
            </a:r>
            <a:r>
              <a:rPr lang="en-US" dirty="0" err="1" smtClean="0"/>
              <a:t>amus</a:t>
            </a:r>
            <a:r>
              <a:rPr lang="en-US" dirty="0" smtClean="0"/>
              <a:t> and _________________.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What is molar mass? What is it measured in?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Why does the mass of a mole change from one substance to the next?</a:t>
            </a:r>
          </a:p>
        </p:txBody>
      </p:sp>
    </p:spTree>
    <p:extLst>
      <p:ext uri="{BB962C8B-B14F-4D97-AF65-F5344CB8AC3E}">
        <p14:creationId xmlns:p14="http://schemas.microsoft.com/office/powerpoint/2010/main" val="211187991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Mass and Mole Conversions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I can convert between moles and mass.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1447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How many eggs are in a dozen?</a:t>
            </a:r>
          </a:p>
          <a:p>
            <a:r>
              <a:rPr lang="en-US" sz="4000" dirty="0" smtClean="0"/>
              <a:t>How many donuts are in a dozen?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7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9825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does the mole measure?</a:t>
            </a:r>
          </a:p>
          <a:p>
            <a:r>
              <a:rPr lang="en-US" sz="3200" dirty="0" smtClean="0"/>
              <a:t>How do you find the mass of a compound?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02848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The mole measures both mass and a number of particles.</a:t>
            </a:r>
          </a:p>
          <a:p>
            <a:r>
              <a:rPr lang="en-US" sz="4000" dirty="0" smtClean="0"/>
              <a:t>The mole is the central unit in conversions.</a:t>
            </a:r>
          </a:p>
          <a:p>
            <a:r>
              <a:rPr lang="en-US" sz="4000" dirty="0" smtClean="0"/>
              <a:t>If you know the mass of a given substance, you can find the number of moles present.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69556165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Will the mass </a:t>
            </a:r>
            <a:r>
              <a:rPr lang="en-US" sz="3200" dirty="0" smtClean="0"/>
              <a:t>of different substances </a:t>
            </a:r>
            <a:r>
              <a:rPr lang="en-US" sz="3200" dirty="0"/>
              <a:t>be the same? Why or why not</a:t>
            </a:r>
            <a:r>
              <a:rPr lang="en-US" sz="3200" dirty="0" smtClean="0"/>
              <a:t>?</a:t>
            </a:r>
          </a:p>
          <a:p>
            <a:r>
              <a:rPr lang="en-US" sz="3200" dirty="0" smtClean="0"/>
              <a:t>Will the mass of water always be the same?</a:t>
            </a:r>
            <a:endParaRPr lang="en-US" sz="3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45419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800" dirty="0" smtClean="0"/>
              <a:t>First, you have to find the molar mass of the substance.</a:t>
            </a:r>
          </a:p>
          <a:p>
            <a:r>
              <a:rPr lang="en-US" sz="3800" dirty="0" smtClean="0"/>
              <a:t>The molar mass acts like a constant, like Avogadro’s number.</a:t>
            </a:r>
          </a:p>
          <a:p>
            <a:r>
              <a:rPr lang="en-US" sz="3800" dirty="0" smtClean="0"/>
              <a:t>Once you have the molar mass, you can set up the grid again.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11006029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one always goes with the mole and the mass always goes with the grams.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242415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</a:t>
            </a:r>
          </a:p>
          <a:p>
            <a:pPr lvl="1"/>
            <a:r>
              <a:rPr lang="en-US" sz="4000" dirty="0" smtClean="0"/>
              <a:t>How many moles are present in 11.2 g of </a:t>
            </a:r>
            <a:r>
              <a:rPr lang="en-US" sz="4000" dirty="0" err="1" smtClean="0"/>
              <a:t>NaCl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041772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many grams of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 are present in 2.5 moles of H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4358466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1. What </a:t>
            </a:r>
            <a:r>
              <a:rPr lang="en-US" dirty="0"/>
              <a:t>two things can the mole measure?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2. Where </a:t>
            </a:r>
            <a:r>
              <a:rPr lang="en-US" dirty="0"/>
              <a:t>do you find the mass of a compound?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3. What </a:t>
            </a:r>
            <a:r>
              <a:rPr lang="en-US" dirty="0"/>
              <a:t>is the central unit in conversions?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35458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Volume of a Mole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252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Would a dozen be useful for counting atoms? Why or why not?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6730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define STP.</a:t>
            </a:r>
          </a:p>
          <a:p>
            <a:r>
              <a:rPr lang="en-US" dirty="0" smtClean="0"/>
              <a:t>I can define the volume of one mole at STP.</a:t>
            </a:r>
          </a:p>
          <a:p>
            <a:r>
              <a:rPr lang="en-US" dirty="0" smtClean="0"/>
              <a:t>I can convert using the volume of a mole.</a:t>
            </a:r>
          </a:p>
        </p:txBody>
      </p:sp>
    </p:spTree>
    <p:extLst>
      <p:ext uri="{BB962C8B-B14F-4D97-AF65-F5344CB8AC3E}">
        <p14:creationId xmlns:p14="http://schemas.microsoft.com/office/powerpoint/2010/main" val="13870739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9825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is volume measured in?</a:t>
            </a:r>
          </a:p>
          <a:p>
            <a:r>
              <a:rPr lang="en-US" sz="3200" dirty="0" smtClean="0"/>
              <a:t>Do you think the volume of a mole will be constant or change with the gas?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505494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500" dirty="0" smtClean="0"/>
              <a:t>Although the mass of a mole varies from one substance to another, the volume of a mole of a gas is constant.</a:t>
            </a:r>
          </a:p>
          <a:p>
            <a:r>
              <a:rPr lang="en-US" sz="3500" dirty="0" smtClean="0"/>
              <a:t>Volume is measured in liters.</a:t>
            </a:r>
          </a:p>
          <a:p>
            <a:r>
              <a:rPr lang="en-US" sz="3500" dirty="0" smtClean="0"/>
              <a:t>The volume of a mole of gas varies with a change in temperature and pressure.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10484286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Why would the volume of a mole change with a change in temperature?</a:t>
            </a:r>
          </a:p>
          <a:p>
            <a:r>
              <a:rPr lang="en-US" sz="3200" dirty="0" smtClean="0"/>
              <a:t>Why would the volume of a mole change with a change in pressure?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8740462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Due to this variation, the volume of a gas is usually measured at STP (standard temperature and pressure).</a:t>
            </a:r>
          </a:p>
          <a:p>
            <a:r>
              <a:rPr lang="en-US" sz="4000" dirty="0" smtClean="0"/>
              <a:t>Standard temperature is 0</a:t>
            </a:r>
            <a:r>
              <a:rPr lang="en-US" sz="2500" baseline="100000" dirty="0" smtClean="0"/>
              <a:t>o</a:t>
            </a:r>
            <a:r>
              <a:rPr lang="en-US" sz="2500" dirty="0" smtClean="0"/>
              <a:t> </a:t>
            </a:r>
            <a:r>
              <a:rPr lang="en-US" sz="4000" dirty="0" smtClean="0"/>
              <a:t>Celsius.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2449451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Standard pressure is 1 atmosphere (</a:t>
            </a:r>
            <a:r>
              <a:rPr lang="en-US" sz="4000" dirty="0" err="1" smtClean="0"/>
              <a:t>atm</a:t>
            </a:r>
            <a:r>
              <a:rPr lang="en-US" sz="4000" dirty="0" smtClean="0"/>
              <a:t>).</a:t>
            </a:r>
          </a:p>
          <a:p>
            <a:r>
              <a:rPr lang="en-US" sz="4000" dirty="0" smtClean="0"/>
              <a:t>At STP, one mole of gas occupies 22.4 L.</a:t>
            </a:r>
          </a:p>
          <a:p>
            <a:r>
              <a:rPr lang="en-US" sz="4000" dirty="0" smtClean="0"/>
              <a:t>22.4 L is known as the molar volume of a gas.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4945347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At STP, the volume of 1 mole is 22.4 L, how many molecules are present?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2793181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Since 1 mole of any substance contains Avogadro’s number of particles, 22.4 L of any gas at STP has 6.02 x 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 representative particles.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6763359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How many moles are present in a container of </a:t>
            </a:r>
            <a:r>
              <a:rPr lang="en-US" sz="4000" dirty="0" err="1" smtClean="0"/>
              <a:t>Cl</a:t>
            </a:r>
            <a:r>
              <a:rPr lang="en-US" sz="4000" dirty="0" smtClean="0"/>
              <a:t> with a volume of 67.2 L at STP?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4363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How many donuts are in 1.5 dozen?</a:t>
            </a:r>
          </a:p>
          <a:p>
            <a:r>
              <a:rPr lang="en-US" sz="4000" dirty="0" smtClean="0"/>
              <a:t>How many pennies are in a dollar?</a:t>
            </a:r>
          </a:p>
        </p:txBody>
      </p:sp>
    </p:spTree>
    <p:extLst>
      <p:ext uri="{BB962C8B-B14F-4D97-AF65-F5344CB8AC3E}">
        <p14:creationId xmlns:p14="http://schemas.microsoft.com/office/powerpoint/2010/main" val="203312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What is the volume of 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at STP if 3.70 moles are present?</a:t>
            </a:r>
          </a:p>
        </p:txBody>
      </p:sp>
    </p:spTree>
    <p:extLst>
      <p:ext uri="{BB962C8B-B14F-4D97-AF65-F5344CB8AC3E}">
        <p14:creationId xmlns:p14="http://schemas.microsoft.com/office/powerpoint/2010/main" val="106676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dirty="0"/>
              <a:t>What is volume measured in?</a:t>
            </a:r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 smtClean="0"/>
              <a:t>2. What </a:t>
            </a:r>
            <a:r>
              <a:rPr lang="en-US" dirty="0"/>
              <a:t>is STP? Why is volume measured at STP?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3. What </a:t>
            </a:r>
            <a:r>
              <a:rPr lang="en-US" dirty="0"/>
              <a:t>is standard temperature and standard pressure?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4. What </a:t>
            </a:r>
            <a:r>
              <a:rPr lang="en-US" dirty="0"/>
              <a:t>is the volume of 1 mole at STP?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lvl="0" indent="0">
              <a:buNone/>
            </a:pPr>
            <a:r>
              <a:rPr lang="en-US" dirty="0" smtClean="0"/>
              <a:t>5. At </a:t>
            </a:r>
            <a:r>
              <a:rPr lang="en-US" dirty="0"/>
              <a:t>STP, the volume of 1 mole is 22.4 L, how many molecules are present in 1 mole at STP?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7441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Two Step Conversion Notes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4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recognize that the mole is the central unit in conversions.</a:t>
            </a:r>
          </a:p>
          <a:p>
            <a:r>
              <a:rPr lang="en-US" dirty="0" smtClean="0"/>
              <a:t>I can convert between molecules and mass, mass and volume, and molecules and volume.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77053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500" dirty="0"/>
              <a:t>Note Expectations:</a:t>
            </a:r>
          </a:p>
          <a:p>
            <a:pPr lvl="1"/>
            <a:r>
              <a:rPr lang="en-US" sz="3500" dirty="0"/>
              <a:t>Cell phones and electronics are not in use.</a:t>
            </a:r>
          </a:p>
          <a:p>
            <a:pPr lvl="1"/>
            <a:r>
              <a:rPr lang="en-US" sz="3500" dirty="0"/>
              <a:t>You are taking the notes.</a:t>
            </a:r>
          </a:p>
          <a:p>
            <a:pPr lvl="1"/>
            <a:r>
              <a:rPr lang="en-US" sz="3500" dirty="0"/>
              <a:t>You are helping the people at your table to answer the questions.</a:t>
            </a:r>
          </a:p>
          <a:p>
            <a:pPr lvl="1"/>
            <a:r>
              <a:rPr lang="en-US" sz="3500" dirty="0"/>
              <a:t>You are prepared to answer the questions.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898254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What unit connects grams, liters, and representative particles?</a:t>
            </a:r>
          </a:p>
          <a:p>
            <a:r>
              <a:rPr lang="en-US" sz="3200" dirty="0" smtClean="0"/>
              <a:t>Can you convert from liters to grams? If not, why? If so, how?</a:t>
            </a:r>
          </a:p>
        </p:txBody>
      </p:sp>
    </p:spTree>
    <p:extLst>
      <p:ext uri="{BB962C8B-B14F-4D97-AF65-F5344CB8AC3E}">
        <p14:creationId xmlns:p14="http://schemas.microsoft.com/office/powerpoint/2010/main" val="154799364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When you are not given moles or not looking for moles, you have to convert to moles first.</a:t>
            </a:r>
          </a:p>
          <a:p>
            <a:r>
              <a:rPr lang="en-US" sz="4000" dirty="0" smtClean="0"/>
              <a:t>You have to get to the mole first, then you can go anywhere from there using the information you already have.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1248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You set up the grid just like before, with the known in the first spot.</a:t>
            </a:r>
          </a:p>
          <a:p>
            <a:r>
              <a:rPr lang="en-US" sz="4000" dirty="0" smtClean="0"/>
              <a:t>Labels are important in two step conversions because you need to make sure you get what you were looking for.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90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Example: How many liters are in 9.45 grams of N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O</a:t>
            </a:r>
            <a:r>
              <a:rPr lang="en-US" sz="4000" baseline="-25000" dirty="0" smtClean="0"/>
              <a:t>3</a:t>
            </a:r>
            <a:r>
              <a:rPr lang="en-US" sz="4000" dirty="0" smtClean="0"/>
              <a:t>?</a:t>
            </a:r>
          </a:p>
          <a:p>
            <a:endParaRPr lang="en-US" sz="4000" dirty="0"/>
          </a:p>
          <a:p>
            <a:endParaRPr lang="en-US" sz="4000" dirty="0" smtClean="0"/>
          </a:p>
          <a:p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**Anytime you have grams or are looking for grams, you have to find the molar mass!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03423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How many molecules are in 26.9 L of O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at STP?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63203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Units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4000" dirty="0" smtClean="0"/>
              <a:t>In the world around us, we use the dozen as a unit </a:t>
            </a:r>
            <a:r>
              <a:rPr lang="en-US" sz="4000" smtClean="0"/>
              <a:t>of measure.</a:t>
            </a:r>
          </a:p>
          <a:p>
            <a:r>
              <a:rPr lang="en-US" sz="4000" dirty="0" smtClean="0"/>
              <a:t>A </a:t>
            </a:r>
            <a:r>
              <a:rPr lang="en-US" sz="4000" dirty="0" smtClean="0"/>
              <a:t>dozen is always equal to 12.</a:t>
            </a:r>
          </a:p>
          <a:p>
            <a:r>
              <a:rPr lang="en-US" sz="4000" dirty="0" smtClean="0"/>
              <a:t>In chemistry, scientists also use a unit of measure to measure: atoms, molecules and formula units.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41503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Example: A sample has 6.29 x 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 molecules of </a:t>
            </a:r>
            <a:r>
              <a:rPr lang="en-US" sz="4000" dirty="0" err="1" smtClean="0"/>
              <a:t>NaCl</a:t>
            </a:r>
            <a:r>
              <a:rPr lang="en-US" sz="4000" dirty="0" smtClean="0"/>
              <a:t>, how many grams is this?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9097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Questions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3 things can the mole measure?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What is the central unit in doing mole conversions?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If you are given liters and asked to find grams, what do you have to convert to first?</a:t>
            </a:r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What number always goes with a  mole?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66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mole is the standard unit for measuring the amount of a substance.</a:t>
            </a:r>
          </a:p>
          <a:p>
            <a:r>
              <a:rPr lang="en-US" sz="4000" dirty="0" smtClean="0"/>
              <a:t>One mole is equal to 6.02 X 10</a:t>
            </a:r>
            <a:r>
              <a:rPr lang="en-US" sz="4000" baseline="30000" dirty="0" smtClean="0"/>
              <a:t>23</a:t>
            </a:r>
            <a:r>
              <a:rPr lang="en-US" sz="4000" dirty="0" smtClean="0"/>
              <a:t> representative particles.</a:t>
            </a:r>
          </a:p>
          <a:p>
            <a:pPr marL="457200" lvl="1" indent="0">
              <a:buNone/>
            </a:pPr>
            <a:r>
              <a:rPr lang="en-US" sz="3200" dirty="0" smtClean="0"/>
              <a:t>    602000000000000000000000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5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you think a representative particle 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69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19415</TotalTime>
  <Words>1914</Words>
  <Application>Microsoft Office PowerPoint</Application>
  <PresentationFormat>On-screen Show (4:3)</PresentationFormat>
  <Paragraphs>194</Paragraphs>
  <Slides>71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Executive</vt:lpstr>
      <vt:lpstr>The Mole</vt:lpstr>
      <vt:lpstr>PowerPoint Presentation</vt:lpstr>
      <vt:lpstr>PowerPoint Presentation</vt:lpstr>
      <vt:lpstr>The Mole Notes</vt:lpstr>
      <vt:lpstr>PowerPoint Presentation</vt:lpstr>
      <vt:lpstr>Standard Units</vt:lpstr>
      <vt:lpstr>Standard Units</vt:lpstr>
      <vt:lpstr>The Mole</vt:lpstr>
      <vt:lpstr>PowerPoint Presentation</vt:lpstr>
      <vt:lpstr>Representative Particles</vt:lpstr>
      <vt:lpstr>PowerPoint Presentation</vt:lpstr>
      <vt:lpstr>Random Mole Facts</vt:lpstr>
      <vt:lpstr>PowerPoint Presentation</vt:lpstr>
      <vt:lpstr>Tell Me How to Solve this Problem</vt:lpstr>
      <vt:lpstr>PowerPoint Presentation</vt:lpstr>
      <vt:lpstr>Problem Solving Steps</vt:lpstr>
      <vt:lpstr>Problem Solving Steps</vt:lpstr>
      <vt:lpstr>Quick Review</vt:lpstr>
      <vt:lpstr>Formula Mass and Atomic Mass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Quick Review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Mass and Mole Conversions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The Volume of a Mole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</vt:lpstr>
      <vt:lpstr>Two Step Conversion Notes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Review Questions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Mole</dc:title>
  <dc:creator>Amanda Whitfield</dc:creator>
  <cp:lastModifiedBy>Amanda Slezak</cp:lastModifiedBy>
  <cp:revision>33</cp:revision>
  <dcterms:created xsi:type="dcterms:W3CDTF">2010-10-13T23:09:29Z</dcterms:created>
  <dcterms:modified xsi:type="dcterms:W3CDTF">2015-03-11T18:04:44Z</dcterms:modified>
</cp:coreProperties>
</file>