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69" r:id="rId12"/>
    <p:sldId id="257" r:id="rId13"/>
    <p:sldId id="258" r:id="rId14"/>
    <p:sldId id="260" r:id="rId15"/>
    <p:sldId id="259" r:id="rId16"/>
    <p:sldId id="261" r:id="rId17"/>
    <p:sldId id="262" r:id="rId18"/>
    <p:sldId id="263" r:id="rId19"/>
    <p:sldId id="270" r:id="rId20"/>
    <p:sldId id="264" r:id="rId21"/>
    <p:sldId id="265" r:id="rId22"/>
    <p:sldId id="266" r:id="rId23"/>
    <p:sldId id="267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48806-018F-4C3B-A04E-8B94FDAB06E9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6279C-7BFB-4076-847C-BEF3D38C5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4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6279C-7BFB-4076-847C-BEF3D38C5F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0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0FB-84BD-4F62-89B5-911439CA469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6E8-931D-4642-A052-E6E8242D5A03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0FB-84BD-4F62-89B5-911439CA469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6E8-931D-4642-A052-E6E8242D5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0FB-84BD-4F62-89B5-911439CA469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6E8-931D-4642-A052-E6E8242D5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0FB-84BD-4F62-89B5-911439CA469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6E8-931D-4642-A052-E6E8242D5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0FB-84BD-4F62-89B5-911439CA469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6E8-931D-4642-A052-E6E8242D5A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0FB-84BD-4F62-89B5-911439CA469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6E8-931D-4642-A052-E6E8242D5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0FB-84BD-4F62-89B5-911439CA469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6E8-931D-4642-A052-E6E8242D5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0FB-84BD-4F62-89B5-911439CA469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6E8-931D-4642-A052-E6E8242D5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0FB-84BD-4F62-89B5-911439CA469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6E8-931D-4642-A052-E6E8242D5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0FB-84BD-4F62-89B5-911439CA469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6E8-931D-4642-A052-E6E8242D5A03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0FB-84BD-4F62-89B5-911439CA469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6E8-931D-4642-A052-E6E8242D5A03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DC990FB-84BD-4F62-89B5-911439CA469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BBE76E8-931D-4642-A052-E6E8242D5A0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Balancing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Balancing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 can explain why it is necessary to balance equations.</a:t>
            </a:r>
          </a:p>
          <a:p>
            <a:r>
              <a:rPr lang="en-US" sz="3000" dirty="0" smtClean="0"/>
              <a:t>I can balance chemical equations.</a:t>
            </a:r>
          </a:p>
          <a:p>
            <a:r>
              <a:rPr lang="en-US" sz="3000" dirty="0" smtClean="0"/>
              <a:t>I can distinguish between the coefficients and subscripts.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034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Atoms are not </a:t>
            </a:r>
            <a:r>
              <a:rPr lang="en-US" sz="3500" dirty="0" smtClean="0">
                <a:solidFill>
                  <a:srgbClr val="FFFF00"/>
                </a:solidFill>
              </a:rPr>
              <a:t>created</a:t>
            </a:r>
            <a:r>
              <a:rPr lang="en-US" sz="3500" dirty="0" smtClean="0"/>
              <a:t> or </a:t>
            </a:r>
            <a:r>
              <a:rPr lang="en-US" sz="3500" dirty="0" smtClean="0">
                <a:solidFill>
                  <a:srgbClr val="FFFF00"/>
                </a:solidFill>
              </a:rPr>
              <a:t>destroyed</a:t>
            </a:r>
            <a:r>
              <a:rPr lang="en-US" sz="3500" dirty="0" smtClean="0"/>
              <a:t> during a chemical reaction. Scientist know that there must be the </a:t>
            </a:r>
            <a:r>
              <a:rPr lang="en-US" sz="3500" dirty="0" smtClean="0">
                <a:solidFill>
                  <a:srgbClr val="FFFF00"/>
                </a:solidFill>
              </a:rPr>
              <a:t>same</a:t>
            </a:r>
            <a:r>
              <a:rPr lang="en-US" sz="3500" dirty="0" smtClean="0"/>
              <a:t> number of atoms on each</a:t>
            </a:r>
            <a:r>
              <a:rPr lang="en-US" sz="3500" dirty="0" smtClean="0">
                <a:solidFill>
                  <a:srgbClr val="FFFF00"/>
                </a:solidFill>
              </a:rPr>
              <a:t> side </a:t>
            </a:r>
            <a:r>
              <a:rPr lang="en-US" sz="3500" dirty="0" smtClean="0"/>
              <a:t>of the </a:t>
            </a:r>
            <a:r>
              <a:rPr lang="en-US" sz="3500" dirty="0" smtClean="0">
                <a:solidFill>
                  <a:srgbClr val="FFFF00"/>
                </a:solidFill>
              </a:rPr>
              <a:t>equation</a:t>
            </a:r>
            <a:r>
              <a:rPr lang="en-US" sz="3500" dirty="0" smtClean="0"/>
              <a:t>. To balance the chemical equation, you must add </a:t>
            </a:r>
            <a:r>
              <a:rPr lang="en-US" sz="3500" dirty="0" smtClean="0">
                <a:solidFill>
                  <a:srgbClr val="FFFF00"/>
                </a:solidFill>
              </a:rPr>
              <a:t>coefficients </a:t>
            </a:r>
            <a:r>
              <a:rPr lang="en-US" sz="3500" dirty="0" smtClean="0"/>
              <a:t>in front of the chemical formulas in the equation. You cannot </a:t>
            </a:r>
            <a:r>
              <a:rPr lang="en-US" sz="3500" dirty="0" smtClean="0">
                <a:solidFill>
                  <a:srgbClr val="FFFF00"/>
                </a:solidFill>
              </a:rPr>
              <a:t>add</a:t>
            </a:r>
            <a:r>
              <a:rPr lang="en-US" sz="3500" dirty="0" smtClean="0"/>
              <a:t> or </a:t>
            </a:r>
            <a:r>
              <a:rPr lang="en-US" sz="3500" dirty="0" smtClean="0">
                <a:solidFill>
                  <a:srgbClr val="FFFF00"/>
                </a:solidFill>
              </a:rPr>
              <a:t>delete </a:t>
            </a:r>
            <a:r>
              <a:rPr lang="en-US" sz="3500" dirty="0" smtClean="0">
                <a:solidFill>
                  <a:schemeClr val="tx1"/>
                </a:solidFill>
              </a:rPr>
              <a:t>subscripts</a:t>
            </a:r>
            <a:r>
              <a:rPr lang="en-US" sz="3500" dirty="0" smtClean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356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sz="3600" dirty="0" smtClean="0"/>
              <a:t>	Mg  + 	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          	    </a:t>
            </a:r>
            <a:r>
              <a:rPr lang="en-US" sz="3600" dirty="0" err="1" smtClean="0"/>
              <a:t>MgO</a:t>
            </a:r>
            <a:endParaRPr lang="en-US" sz="3600" dirty="0" smtClean="0"/>
          </a:p>
          <a:p>
            <a:pPr marL="365760" lvl="1" indent="0">
              <a:buNone/>
            </a:pPr>
            <a:r>
              <a:rPr lang="en-US" sz="3600" dirty="0" smtClean="0"/>
              <a:t>Mg =					Mg =</a:t>
            </a:r>
          </a:p>
          <a:p>
            <a:pPr marL="365760" lvl="1" indent="0">
              <a:buNone/>
            </a:pPr>
            <a:endParaRPr lang="en-US" sz="3600" dirty="0" smtClean="0"/>
          </a:p>
          <a:p>
            <a:pPr marL="365760" lvl="1" indent="0">
              <a:buNone/>
            </a:pPr>
            <a:r>
              <a:rPr lang="en-US" sz="3600" dirty="0" smtClean="0"/>
              <a:t>O =					O =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4114800" y="1739900"/>
            <a:ext cx="1143000" cy="3810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1676400"/>
            <a:ext cx="698500" cy="50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1676400"/>
            <a:ext cx="609600" cy="50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676400"/>
            <a:ext cx="609600" cy="5461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sz="4900" dirty="0" err="1" smtClean="0"/>
              <a:t>Ca</a:t>
            </a:r>
            <a:r>
              <a:rPr lang="en-US" sz="4000" dirty="0" smtClean="0"/>
              <a:t>	+	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			</a:t>
            </a:r>
            <a:r>
              <a:rPr lang="en-US" sz="4000" dirty="0" err="1" smtClean="0"/>
              <a:t>CaO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err="1" smtClean="0"/>
              <a:t>Ca</a:t>
            </a:r>
            <a:r>
              <a:rPr lang="en-US" sz="4000" dirty="0" smtClean="0"/>
              <a:t> =					</a:t>
            </a:r>
            <a:r>
              <a:rPr lang="en-US" sz="4000" dirty="0" err="1" smtClean="0"/>
              <a:t>Ca</a:t>
            </a:r>
            <a:r>
              <a:rPr lang="en-US" sz="4000" dirty="0" smtClean="0"/>
              <a:t>=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O=						O=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191000" y="1676400"/>
            <a:ext cx="1143000" cy="5334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10200" y="1676400"/>
            <a:ext cx="6096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1676400"/>
            <a:ext cx="6096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" y="1676400"/>
            <a:ext cx="6858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sz="4000" dirty="0" smtClean="0"/>
              <a:t>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	+	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			NH</a:t>
            </a:r>
            <a:r>
              <a:rPr lang="en-US" sz="4000" baseline="-25000" dirty="0" smtClean="0"/>
              <a:t>3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N=						N=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H</a:t>
            </a:r>
            <a:r>
              <a:rPr lang="en-US" sz="4000" dirty="0" smtClean="0"/>
              <a:t>=						H=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191000" y="1676400"/>
            <a:ext cx="1143000" cy="5334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10200" y="1676400"/>
            <a:ext cx="6096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0" y="1676400"/>
            <a:ext cx="6096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676400"/>
            <a:ext cx="6858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 	</a:t>
            </a:r>
            <a:r>
              <a:rPr lang="en-US" sz="4000" dirty="0" smtClean="0"/>
              <a:t>Cu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O+	   C 		</a:t>
            </a:r>
            <a:r>
              <a:rPr lang="en-US" sz="4000" dirty="0"/>
              <a:t> </a:t>
            </a:r>
            <a:r>
              <a:rPr lang="en-US" sz="4000" dirty="0" smtClean="0"/>
              <a:t>     Cu +       CO</a:t>
            </a:r>
            <a:r>
              <a:rPr lang="en-US" sz="4000" baseline="-25000" dirty="0" smtClean="0"/>
              <a:t>2</a:t>
            </a:r>
          </a:p>
          <a:p>
            <a:pPr marL="0" indent="0">
              <a:buFont typeface="Arial" pitchFamily="34" charset="0"/>
              <a:buNone/>
            </a:pPr>
            <a:endParaRPr lang="en-US" sz="4000" dirty="0" smtClean="0"/>
          </a:p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Cu =					Cu=</a:t>
            </a:r>
          </a:p>
          <a:p>
            <a:pPr marL="0" indent="0">
              <a:buFont typeface="Arial" pitchFamily="34" charset="0"/>
              <a:buNone/>
            </a:pPr>
            <a:endParaRPr lang="en-US" sz="4000" dirty="0" smtClean="0"/>
          </a:p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O=						O=</a:t>
            </a:r>
          </a:p>
          <a:p>
            <a:pPr marL="0" indent="0">
              <a:buFont typeface="Arial" pitchFamily="34" charset="0"/>
              <a:buNone/>
            </a:pPr>
            <a:endParaRPr lang="en-US" sz="4000" dirty="0"/>
          </a:p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C=						C=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191000" y="1727200"/>
            <a:ext cx="762000" cy="5334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32400" y="1676400"/>
            <a:ext cx="6096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0" y="1701800"/>
            <a:ext cx="6096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1676400"/>
            <a:ext cx="6858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10400" y="1676400"/>
            <a:ext cx="6096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 	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		  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+	     O</a:t>
            </a:r>
            <a:r>
              <a:rPr lang="en-US" sz="4000" baseline="-25000" dirty="0" smtClean="0"/>
              <a:t>2</a:t>
            </a:r>
          </a:p>
          <a:p>
            <a:pPr marL="0" indent="0">
              <a:buFont typeface="Arial" pitchFamily="34" charset="0"/>
              <a:buNone/>
            </a:pPr>
            <a:endParaRPr lang="en-US" sz="4000" dirty="0" smtClean="0"/>
          </a:p>
          <a:p>
            <a:pPr marL="0" indent="0">
              <a:buFont typeface="Arial" pitchFamily="34" charset="0"/>
              <a:buNone/>
            </a:pPr>
            <a:r>
              <a:rPr lang="en-US" sz="4000" dirty="0"/>
              <a:t>H</a:t>
            </a:r>
            <a:r>
              <a:rPr lang="en-US" sz="4000" dirty="0" smtClean="0"/>
              <a:t>=						H=</a:t>
            </a:r>
          </a:p>
          <a:p>
            <a:pPr marL="0" indent="0">
              <a:buFont typeface="Arial" pitchFamily="34" charset="0"/>
              <a:buNone/>
            </a:pPr>
            <a:endParaRPr lang="en-US" sz="4000" dirty="0" smtClean="0"/>
          </a:p>
          <a:p>
            <a:pPr marL="0" indent="0">
              <a:buFont typeface="Arial" pitchFamily="34" charset="0"/>
              <a:buNone/>
            </a:pPr>
            <a:r>
              <a:rPr lang="en-US" sz="4000" dirty="0"/>
              <a:t>O</a:t>
            </a:r>
            <a:r>
              <a:rPr lang="en-US" sz="4000" dirty="0" smtClean="0"/>
              <a:t>=						O=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705100" y="1676400"/>
            <a:ext cx="1143000" cy="5334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0" y="1716881"/>
            <a:ext cx="6096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62400" y="1716881"/>
            <a:ext cx="6096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1676400"/>
            <a:ext cx="6858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3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 can balance equations that contain parenthesis.</a:t>
            </a:r>
          </a:p>
          <a:p>
            <a:r>
              <a:rPr lang="en-US" sz="3000" dirty="0" smtClean="0"/>
              <a:t>I can write and balance word equations.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3159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 can identify the products and reactants in a chemical reaction.</a:t>
            </a:r>
          </a:p>
          <a:p>
            <a:r>
              <a:rPr lang="en-US" sz="3500" dirty="0" smtClean="0"/>
              <a:t>I can state the law of conservation of matter.</a:t>
            </a:r>
          </a:p>
          <a:p>
            <a:r>
              <a:rPr lang="en-US" sz="3500" dirty="0" smtClean="0"/>
              <a:t>I can determine the number of each atom in a compound based on subscripts and coefficients.</a:t>
            </a:r>
          </a:p>
          <a:p>
            <a:endParaRPr lang="en-US" sz="3500" dirty="0" smtClean="0"/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31783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rules of balancing equations apply to molecules in parenthesis as well.</a:t>
            </a:r>
          </a:p>
          <a:p>
            <a:r>
              <a:rPr lang="en-US" sz="4000" dirty="0" smtClean="0"/>
              <a:t>The subscript outside the parenthesis is distributed to all of the atoms inside.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73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(SO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)</a:t>
            </a:r>
            <a:r>
              <a:rPr lang="en-US" sz="4000" baseline="-25000" dirty="0" smtClean="0"/>
              <a:t>3</a:t>
            </a:r>
          </a:p>
          <a:p>
            <a:pPr marL="0" indent="0">
              <a:buNone/>
            </a:pPr>
            <a:endParaRPr lang="en-US" sz="4000" baseline="-25000" dirty="0"/>
          </a:p>
          <a:p>
            <a:pPr marL="0" indent="0">
              <a:buNone/>
            </a:pPr>
            <a:endParaRPr lang="en-US" sz="4000" baseline="-25000" dirty="0" smtClean="0"/>
          </a:p>
          <a:p>
            <a:pPr marL="0" indent="0">
              <a:buNone/>
            </a:pPr>
            <a:endParaRPr lang="en-US" sz="4000" baseline="-25000" dirty="0"/>
          </a:p>
          <a:p>
            <a:r>
              <a:rPr lang="en-US" sz="4000" dirty="0" smtClean="0"/>
              <a:t>Knowing this, you can now balance any equation.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88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700" dirty="0" smtClean="0"/>
              <a:t>Words like and </a:t>
            </a:r>
            <a:r>
              <a:rPr lang="en-US" sz="3700" dirty="0" err="1" smtClean="0"/>
              <a:t>and</a:t>
            </a:r>
            <a:r>
              <a:rPr lang="en-US" sz="3700" dirty="0" smtClean="0"/>
              <a:t> react with mean a plus sign.</a:t>
            </a:r>
          </a:p>
          <a:p>
            <a:r>
              <a:rPr lang="en-US" sz="3700" dirty="0" smtClean="0"/>
              <a:t>Words like produce or make or yield mean an arrow.</a:t>
            </a:r>
          </a:p>
          <a:p>
            <a:r>
              <a:rPr lang="en-US" sz="3700" dirty="0" smtClean="0"/>
              <a:t>The reactants in an equation are the molecule that go into a reaction.</a:t>
            </a:r>
          </a:p>
          <a:p>
            <a:r>
              <a:rPr lang="en-US" sz="3700" dirty="0" smtClean="0"/>
              <a:t>They are on the left hand side of the equation.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09785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products in an equation are the molecules that are made.</a:t>
            </a:r>
          </a:p>
          <a:p>
            <a:r>
              <a:rPr lang="en-US" sz="4000" dirty="0" smtClean="0"/>
              <a:t>They are on the right hand side of the equation.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453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Write the balanced chemical equation for the reaction between liquid water and solid calcium metal. The reaction produces calcium hydroxide </a:t>
            </a:r>
            <a:r>
              <a:rPr lang="en-US" sz="3500" dirty="0" err="1" smtClean="0"/>
              <a:t>Ca</a:t>
            </a:r>
            <a:r>
              <a:rPr lang="en-US" sz="3500" dirty="0" smtClean="0"/>
              <a:t>(OH)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 and hydrogen gas H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5402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Chemical equations show the reactants and the products of a reaction.</a:t>
            </a:r>
          </a:p>
          <a:p>
            <a:r>
              <a:rPr lang="en-US" sz="4000" dirty="0" smtClean="0"/>
              <a:t>The reactant are on the left side of the equation.</a:t>
            </a:r>
          </a:p>
          <a:p>
            <a:r>
              <a:rPr lang="en-US" sz="4000" dirty="0" smtClean="0"/>
              <a:t>They show which elements or compounds are required for the reaction to occur.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82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products are on the right side of the equation.</a:t>
            </a:r>
          </a:p>
          <a:p>
            <a:r>
              <a:rPr lang="en-US" sz="4000" dirty="0" smtClean="0"/>
              <a:t>The products show which elements or compounds are made during the reaction.</a:t>
            </a:r>
          </a:p>
          <a:p>
            <a:r>
              <a:rPr lang="en-US" sz="4000" dirty="0" smtClean="0"/>
              <a:t>The arrow in a chemical equation means yield or produce.</a:t>
            </a:r>
          </a:p>
        </p:txBody>
      </p:sp>
    </p:spTree>
    <p:extLst>
      <p:ext uri="{BB962C8B-B14F-4D97-AF65-F5344CB8AC3E}">
        <p14:creationId xmlns:p14="http://schemas.microsoft.com/office/powerpoint/2010/main" val="56819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According to the law of conservation of matter, matter cannot be created or destroyed.</a:t>
            </a:r>
          </a:p>
          <a:p>
            <a:r>
              <a:rPr lang="en-US" sz="4000" dirty="0" smtClean="0"/>
              <a:t>Therefore, we must balance equation to make sure matter is not created or destroyed.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64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Subscripts are the numbers in a formula after an element, down below.</a:t>
            </a:r>
          </a:p>
          <a:p>
            <a:r>
              <a:rPr lang="en-US" sz="4000" dirty="0" smtClean="0"/>
              <a:t>Example: What is the subscript in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O? 2</a:t>
            </a:r>
          </a:p>
          <a:p>
            <a:r>
              <a:rPr lang="en-US" sz="4000" dirty="0" smtClean="0"/>
              <a:t>Subscripts cannot be changed when balancing equations.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05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Instead, we must add coefficients which are the numbers that go in front of a formula.</a:t>
            </a:r>
          </a:p>
          <a:p>
            <a:r>
              <a:rPr lang="en-US" sz="4000" dirty="0" smtClean="0"/>
              <a:t>Example: What is the coefficient in 5CO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6472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number of atoms in a formula depends on the coefficients and subscripts.</a:t>
            </a:r>
          </a:p>
          <a:p>
            <a:r>
              <a:rPr lang="en-US" sz="4000" dirty="0" smtClean="0"/>
              <a:t>You multiply the coefficient by the subscripts to determine how many atoms of each element you have.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78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 How many atoms of each element are in 2C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12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?</a:t>
            </a:r>
          </a:p>
          <a:p>
            <a:pPr lvl="1"/>
            <a:r>
              <a:rPr lang="en-US" sz="4000" dirty="0" smtClean="0"/>
              <a:t>Carbon= ___ 	Hydrogen=___</a:t>
            </a:r>
          </a:p>
          <a:p>
            <a:pPr lvl="1"/>
            <a:r>
              <a:rPr lang="en-US" sz="4000" dirty="0" smtClean="0"/>
              <a:t>Oxygen=___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727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30747</TotalTime>
  <Words>501</Words>
  <Application>Microsoft Office PowerPoint</Application>
  <PresentationFormat>On-screen Show (4:3)</PresentationFormat>
  <Paragraphs>76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Thatch</vt:lpstr>
      <vt:lpstr>Balancing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Balancing Act</vt:lpstr>
      <vt:lpstr>PowerPoint Presentation</vt:lpstr>
      <vt:lpstr>Balancing 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Balancing Equations</vt:lpstr>
      <vt:lpstr>PowerPoint Presentation</vt:lpstr>
      <vt:lpstr>PowerPoint Presentation</vt:lpstr>
      <vt:lpstr>Example</vt:lpstr>
      <vt:lpstr>Word Equations</vt:lpstr>
      <vt:lpstr>Word Equations</vt:lpstr>
      <vt:lpstr>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Equations</dc:title>
  <dc:creator>Amanda Whitfield</dc:creator>
  <cp:lastModifiedBy>Amanda Slezak</cp:lastModifiedBy>
  <cp:revision>16</cp:revision>
  <dcterms:created xsi:type="dcterms:W3CDTF">2010-10-06T21:27:43Z</dcterms:created>
  <dcterms:modified xsi:type="dcterms:W3CDTF">2015-01-23T12:10:13Z</dcterms:modified>
</cp:coreProperties>
</file>