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98" r:id="rId14"/>
    <p:sldId id="267" r:id="rId15"/>
    <p:sldId id="268" r:id="rId16"/>
    <p:sldId id="269" r:id="rId17"/>
    <p:sldId id="270" r:id="rId18"/>
    <p:sldId id="271" r:id="rId19"/>
    <p:sldId id="296" r:id="rId20"/>
    <p:sldId id="272" r:id="rId21"/>
    <p:sldId id="273" r:id="rId22"/>
    <p:sldId id="274" r:id="rId23"/>
    <p:sldId id="275" r:id="rId24"/>
    <p:sldId id="276" r:id="rId25"/>
    <p:sldId id="299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300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D8B-0465-42B7-9DD5-E3E37BCF88C5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88F1-6B51-4E2C-94D5-6FBC17107E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D8B-0465-42B7-9DD5-E3E37BCF88C5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88F1-6B51-4E2C-94D5-6FBC17107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D8B-0465-42B7-9DD5-E3E37BCF88C5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88F1-6B51-4E2C-94D5-6FBC17107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D8B-0465-42B7-9DD5-E3E37BCF88C5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88F1-6B51-4E2C-94D5-6FBC17107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D8B-0465-42B7-9DD5-E3E37BCF88C5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88F1-6B51-4E2C-94D5-6FBC17107E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D8B-0465-42B7-9DD5-E3E37BCF88C5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88F1-6B51-4E2C-94D5-6FBC17107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D8B-0465-42B7-9DD5-E3E37BCF88C5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88F1-6B51-4E2C-94D5-6FBC17107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D8B-0465-42B7-9DD5-E3E37BCF88C5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88F1-6B51-4E2C-94D5-6FBC17107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D8B-0465-42B7-9DD5-E3E37BCF88C5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88F1-6B51-4E2C-94D5-6FBC17107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D8B-0465-42B7-9DD5-E3E37BCF88C5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88F1-6B51-4E2C-94D5-6FBC17107E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2B88D8B-0465-42B7-9DD5-E3E37BCF88C5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57C88F1-6B51-4E2C-94D5-6FBC17107E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B88D8B-0465-42B7-9DD5-E3E37BCF88C5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57C88F1-6B51-4E2C-94D5-6FBC17107E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Equilibrium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7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chemical equilibrium, the concentrations of the reactants and products remains constant.</a:t>
            </a:r>
          </a:p>
          <a:p>
            <a:r>
              <a:rPr lang="en-US" sz="4000" dirty="0" smtClean="0"/>
              <a:t>It occurs when opposing reactions are proceeding at equal rates.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87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Equilibrium does not mean that the reactions stop.</a:t>
            </a:r>
          </a:p>
          <a:p>
            <a:r>
              <a:rPr lang="en-US" sz="4000" dirty="0" smtClean="0"/>
              <a:t>It is a dynamic, or changing process.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761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Equilibrium Constant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describe equilibrium constants.</a:t>
            </a:r>
          </a:p>
          <a:p>
            <a:r>
              <a:rPr lang="en-US" dirty="0" smtClean="0"/>
              <a:t>I can write equilibrium constant expressions.</a:t>
            </a:r>
          </a:p>
          <a:p>
            <a:r>
              <a:rPr lang="en-US" dirty="0" smtClean="0"/>
              <a:t>I can describe the law of chemical equilibrium.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74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equilibrium constant expresses the relative concentrations of the reactants and products at equilibrium.</a:t>
            </a:r>
          </a:p>
          <a:p>
            <a:r>
              <a:rPr lang="en-US" sz="4000" dirty="0" smtClean="0"/>
              <a:t>The symbol for the equilibrium constant is </a:t>
            </a:r>
            <a:r>
              <a:rPr lang="en-US" sz="4000" dirty="0" err="1" smtClean="0"/>
              <a:t>Keq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826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equilibrium expression is the concentration of the products divided by the concentration of reactants.</a:t>
            </a:r>
          </a:p>
          <a:p>
            <a:r>
              <a:rPr lang="en-US" sz="4000" dirty="0" smtClean="0"/>
              <a:t>The coefficients represent the power you raise the concentration to.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18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Concentrations are represented by square brackets.</a:t>
            </a:r>
          </a:p>
          <a:p>
            <a:r>
              <a:rPr lang="en-US" sz="4000" dirty="0" smtClean="0"/>
              <a:t>Example: </a:t>
            </a:r>
            <a:r>
              <a:rPr lang="en-US" sz="4000" dirty="0" err="1" smtClean="0"/>
              <a:t>aA</a:t>
            </a:r>
            <a:r>
              <a:rPr lang="en-US" sz="4000" dirty="0" smtClean="0"/>
              <a:t> + </a:t>
            </a:r>
            <a:r>
              <a:rPr lang="en-US" sz="4000" dirty="0" err="1" smtClean="0"/>
              <a:t>bB</a:t>
            </a:r>
            <a:r>
              <a:rPr lang="en-US" sz="4000" dirty="0" smtClean="0"/>
              <a:t>                    </a:t>
            </a:r>
            <a:r>
              <a:rPr lang="en-US" sz="4000" dirty="0" err="1" smtClean="0"/>
              <a:t>cC</a:t>
            </a:r>
            <a:r>
              <a:rPr lang="en-US" sz="4000" dirty="0" smtClean="0"/>
              <a:t> + </a:t>
            </a:r>
            <a:r>
              <a:rPr lang="en-US" sz="4000" dirty="0" err="1" smtClean="0"/>
              <a:t>dD</a:t>
            </a:r>
            <a:endParaRPr lang="en-US" sz="4000" dirty="0" smtClean="0"/>
          </a:p>
          <a:p>
            <a:r>
              <a:rPr lang="en-US" sz="4000" dirty="0" smtClean="0"/>
              <a:t>Equilibrium Equation:</a:t>
            </a:r>
            <a:endParaRPr lang="en-US" sz="4000" dirty="0"/>
          </a:p>
        </p:txBody>
      </p:sp>
      <p:sp>
        <p:nvSpPr>
          <p:cNvPr id="4" name="Left-Right Arrow 3"/>
          <p:cNvSpPr/>
          <p:nvPr/>
        </p:nvSpPr>
        <p:spPr>
          <a:xfrm>
            <a:off x="5029200" y="320040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6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equilibrium ratio is always a constant value for a given reaction, no matter how much you start with.</a:t>
            </a:r>
          </a:p>
          <a:p>
            <a:r>
              <a:rPr lang="en-US" sz="4000" dirty="0" smtClean="0"/>
              <a:t>Every reversible reaction obeys this relationship and has a specific </a:t>
            </a:r>
            <a:r>
              <a:rPr lang="en-US" sz="4000" dirty="0" err="1" smtClean="0"/>
              <a:t>Keq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This is called the law of chemical equilibrium.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12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According to the law, every reversible reaction proceeds to an equilibrium state that has a specific ratio of the concentrations of reactants and products.</a:t>
            </a:r>
          </a:p>
          <a:p>
            <a:r>
              <a:rPr lang="en-US" sz="4000" dirty="0" smtClean="0"/>
              <a:t>The equilibrium constant must be determined by experiments.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466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value of the equilibrium constant does not depend on initial concentrations.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91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describe a reversible reaction.</a:t>
            </a:r>
          </a:p>
          <a:p>
            <a:r>
              <a:rPr lang="en-US" dirty="0" smtClean="0"/>
              <a:t>I can identify the forward and reverse reactions.</a:t>
            </a:r>
          </a:p>
          <a:p>
            <a:r>
              <a:rPr lang="en-US" dirty="0" smtClean="0"/>
              <a:t>I can describe reaction rates.</a:t>
            </a:r>
          </a:p>
          <a:p>
            <a:r>
              <a:rPr lang="en-US" dirty="0" smtClean="0"/>
              <a:t>I can describe the conditions required for chemical equilibrium.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67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value of the equilibrium constant is a measure of the extent to which a reaction goes to completion.</a:t>
            </a:r>
          </a:p>
          <a:p>
            <a:r>
              <a:rPr lang="en-US" sz="4000" dirty="0" smtClean="0"/>
              <a:t>Homogenous </a:t>
            </a:r>
            <a:r>
              <a:rPr lang="en-US" sz="4000" dirty="0" err="1" smtClean="0"/>
              <a:t>equilibria</a:t>
            </a:r>
            <a:r>
              <a:rPr lang="en-US" sz="4000" dirty="0" smtClean="0"/>
              <a:t> describes reactions where all of the reactants and products are in the same state of matter.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81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Heterogenous</a:t>
            </a:r>
            <a:r>
              <a:rPr lang="en-US" sz="3600" dirty="0" smtClean="0"/>
              <a:t> </a:t>
            </a:r>
            <a:r>
              <a:rPr lang="en-US" sz="3600" dirty="0" err="1" smtClean="0"/>
              <a:t>equilibria</a:t>
            </a:r>
            <a:r>
              <a:rPr lang="en-US" sz="3600" dirty="0" smtClean="0"/>
              <a:t> describes reactions where more than one state of matter exists.</a:t>
            </a:r>
          </a:p>
          <a:p>
            <a:r>
              <a:rPr lang="en-US" sz="3600" dirty="0" smtClean="0"/>
              <a:t>The concentrations of pure solids and liquids are relatively constant.</a:t>
            </a:r>
          </a:p>
          <a:p>
            <a:r>
              <a:rPr lang="en-US" sz="3600" dirty="0" smtClean="0"/>
              <a:t>Therefore, the concentrations of a pure solid or liquid does not change during a reaction, no matter how much is present.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98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concentrations of pure liquids and solids can be omitted from the equilibrium equations.</a:t>
            </a:r>
          </a:p>
          <a:p>
            <a:r>
              <a:rPr lang="en-US" sz="4000" dirty="0" smtClean="0"/>
              <a:t>Even though solids and liquids are left out of the equation, they are still important.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21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</a:t>
            </a:r>
            <a:endParaRPr lang="en-US" dirty="0" smtClean="0"/>
          </a:p>
          <a:p>
            <a:pPr lvl="1"/>
            <a:r>
              <a:rPr lang="en-US" dirty="0" smtClean="0"/>
              <a:t>2C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(g</a:t>
            </a:r>
            <a:r>
              <a:rPr lang="en-US" dirty="0"/>
              <a:t>) + </a:t>
            </a:r>
            <a:r>
              <a:rPr lang="en-US" dirty="0" smtClean="0"/>
              <a:t>2Cl</a:t>
            </a:r>
            <a:r>
              <a:rPr lang="en-US" baseline="-25000" dirty="0" smtClean="0"/>
              <a:t>2</a:t>
            </a:r>
            <a:r>
              <a:rPr lang="en-US" dirty="0" smtClean="0"/>
              <a:t>(g</a:t>
            </a:r>
            <a:r>
              <a:rPr lang="en-US" dirty="0"/>
              <a:t>) &lt;---&gt;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Cl(s) + </a:t>
            </a:r>
            <a:r>
              <a:rPr lang="en-US" dirty="0" smtClean="0"/>
              <a:t>2HCl(g)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Equilibrium Equation: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80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Reaction Quotient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predict which way a reaction will shift based on the reaction quotient.</a:t>
            </a:r>
          </a:p>
          <a:p>
            <a:r>
              <a:rPr lang="en-US" dirty="0" smtClean="0"/>
              <a:t>I can write and solve reaction quotient equations.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86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reactant and product are mixed, it is not obvious if they have reached equilibrium.</a:t>
            </a:r>
          </a:p>
          <a:p>
            <a:r>
              <a:rPr lang="en-US" sz="4000" dirty="0" smtClean="0"/>
              <a:t>If the reaction is not at equilibrium, it is useful to know the direction the system has to shift to reach equilibrium.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18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reaction quotient (Q) is used to determine if a reaction is at equilibrium.</a:t>
            </a:r>
          </a:p>
          <a:p>
            <a:r>
              <a:rPr lang="en-US" sz="3600" dirty="0" smtClean="0"/>
              <a:t>The reaction quotient is calculated much like </a:t>
            </a:r>
            <a:r>
              <a:rPr lang="en-US" sz="3600" dirty="0" err="1" smtClean="0"/>
              <a:t>Keq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For the reaction quotient, you use concentrations taken at the time of measurement, not the equilibrium concentrations.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854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6</a:t>
            </a:r>
            <a:r>
              <a:rPr lang="en-US" dirty="0"/>
              <a:t>(g) + Cl</a:t>
            </a:r>
            <a:r>
              <a:rPr lang="en-US" baseline="-25000" dirty="0"/>
              <a:t>2</a:t>
            </a:r>
            <a:r>
              <a:rPr lang="en-US" dirty="0"/>
              <a:t>(g) &lt;---&gt;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Cl(s) + </a:t>
            </a:r>
            <a:r>
              <a:rPr lang="en-US" dirty="0" err="1"/>
              <a:t>HCl</a:t>
            </a:r>
            <a:r>
              <a:rPr lang="en-US" dirty="0"/>
              <a:t>(g)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Reaction Quotient: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6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Q is less than the equilibrium constant, there is too much of the reactants and not enough of the products.</a:t>
            </a:r>
          </a:p>
          <a:p>
            <a:r>
              <a:rPr lang="en-US" sz="4000" dirty="0" smtClean="0"/>
              <a:t>Therefore, the reaction will proceed to the right.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146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Some reactions do not go to completion.</a:t>
            </a:r>
          </a:p>
          <a:p>
            <a:r>
              <a:rPr lang="en-US" sz="4000" dirty="0" smtClean="0"/>
              <a:t>In other words, the reactants are not used up.</a:t>
            </a:r>
          </a:p>
          <a:p>
            <a:r>
              <a:rPr lang="en-US" sz="4000" dirty="0" smtClean="0"/>
              <a:t>Some chemical reactions are also reversible.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178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Q is greater than the equilibrium constant, there is too much of the products and not enough of the reactants.</a:t>
            </a:r>
          </a:p>
          <a:p>
            <a:r>
              <a:rPr lang="en-US" sz="4000" dirty="0" smtClean="0"/>
              <a:t>Therefore, the reaction will proceed to the left.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17725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Q is equal to the equilibrium constant, the system is at equilibrium and no shift in direction will occur.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9770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Chatelier’s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6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identify factors that change equilibrium.</a:t>
            </a:r>
          </a:p>
          <a:p>
            <a:r>
              <a:rPr lang="en-US" dirty="0" smtClean="0"/>
              <a:t>I can describe Le </a:t>
            </a:r>
            <a:r>
              <a:rPr lang="en-US" dirty="0" err="1" smtClean="0"/>
              <a:t>Chatelier’s</a:t>
            </a:r>
            <a:r>
              <a:rPr lang="en-US" dirty="0" smtClean="0"/>
              <a:t> Principle.</a:t>
            </a:r>
          </a:p>
          <a:p>
            <a:r>
              <a:rPr lang="en-US" dirty="0" smtClean="0"/>
              <a:t>I can predict shifts in equilibrium.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06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Factors that change chemical equilibrium include: concentrations of reactants and products, pressure, and temperature.</a:t>
            </a:r>
          </a:p>
          <a:p>
            <a:pPr marL="118872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9912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900" dirty="0" smtClean="0"/>
              <a:t>Le </a:t>
            </a:r>
            <a:r>
              <a:rPr lang="en-US" sz="3900" dirty="0" err="1" smtClean="0"/>
              <a:t>Chatelier’s</a:t>
            </a:r>
            <a:r>
              <a:rPr lang="en-US" sz="3900" dirty="0" smtClean="0"/>
              <a:t> Principle states that if a change in conditions occurs on a system at equilibrium, the equilibrium position will shift in the direction that reduces the change.</a:t>
            </a:r>
          </a:p>
          <a:p>
            <a:r>
              <a:rPr lang="en-US" sz="3900" dirty="0" smtClean="0"/>
              <a:t>In other words, a reaction will shift in the forward or reverse direction to “undo” the changes.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19099134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more reactants are added to a system, the system will shift right.</a:t>
            </a:r>
          </a:p>
          <a:p>
            <a:r>
              <a:rPr lang="en-US" sz="4000" dirty="0" smtClean="0"/>
              <a:t>If more products are added to a system, the system will shift left.</a:t>
            </a:r>
          </a:p>
          <a:p>
            <a:r>
              <a:rPr lang="en-US" sz="4000" dirty="0" smtClean="0"/>
              <a:t>If reactants are removed, the system will shift to the left to produce more reactants.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1192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products are removed, the system will shift to the right.</a:t>
            </a:r>
          </a:p>
          <a:p>
            <a:r>
              <a:rPr lang="en-US" sz="4000" dirty="0" smtClean="0"/>
              <a:t>Removing a substance drives the system to produce more of that substance.</a:t>
            </a:r>
          </a:p>
          <a:p>
            <a:r>
              <a:rPr lang="en-US" sz="4000" dirty="0" smtClean="0"/>
              <a:t>These changes are the reactions way to maintain equilibrium.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74880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  <a:p>
            <a:r>
              <a:rPr lang="en-US" dirty="0"/>
              <a:t>	2NO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4 </a:t>
            </a:r>
            <a:endParaRPr lang="en-US" dirty="0"/>
          </a:p>
          <a:p>
            <a:r>
              <a:rPr lang="en-US" dirty="0"/>
              <a:t>	If NO</a:t>
            </a:r>
            <a:r>
              <a:rPr lang="en-US" baseline="-25000" dirty="0"/>
              <a:t>2 </a:t>
            </a:r>
            <a:r>
              <a:rPr lang="en-US" dirty="0"/>
              <a:t>is added, the reaction will shift:</a:t>
            </a:r>
          </a:p>
          <a:p>
            <a:r>
              <a:rPr lang="en-US" dirty="0"/>
              <a:t>	If NO</a:t>
            </a:r>
            <a:r>
              <a:rPr lang="en-US" baseline="-25000" dirty="0"/>
              <a:t>2 </a:t>
            </a:r>
            <a:r>
              <a:rPr lang="en-US" dirty="0"/>
              <a:t>is taken away, the reaction will shift:</a:t>
            </a:r>
          </a:p>
          <a:p>
            <a:r>
              <a:rPr lang="en-US" dirty="0"/>
              <a:t>	If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4 </a:t>
            </a:r>
            <a:r>
              <a:rPr lang="en-US" dirty="0"/>
              <a:t>is added, the reaction will shift:</a:t>
            </a:r>
          </a:p>
          <a:p>
            <a:r>
              <a:rPr lang="en-US" dirty="0"/>
              <a:t>	If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4 </a:t>
            </a:r>
            <a:r>
              <a:rPr lang="en-US" dirty="0"/>
              <a:t>is taken away, the reaction will shift: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2520287" y="2436125"/>
            <a:ext cx="6096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252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For some gases at equilibrium, the reaction can shift by changing pressure.</a:t>
            </a:r>
          </a:p>
          <a:p>
            <a:r>
              <a:rPr lang="en-US" sz="4000" dirty="0" smtClean="0"/>
              <a:t>When the total pressure increases the system will shift to decrease pressure.</a:t>
            </a:r>
          </a:p>
          <a:p>
            <a:r>
              <a:rPr lang="en-US" sz="4000" dirty="0" smtClean="0"/>
              <a:t>The reaction will shift to the side that has fewer molecules.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177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reversible reaction occurs when the products reform the original reactants.</a:t>
            </a:r>
          </a:p>
          <a:p>
            <a:r>
              <a:rPr lang="en-US" sz="4000" dirty="0" smtClean="0"/>
              <a:t>In theory, all reactions are reversible.</a:t>
            </a:r>
          </a:p>
          <a:p>
            <a:r>
              <a:rPr lang="en-US" sz="4000" dirty="0" smtClean="0"/>
              <a:t>Some reactions are reversible on their own.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90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Remember, the coefficients represent the number of moles of a substance in a reaction.</a:t>
            </a:r>
          </a:p>
          <a:p>
            <a:r>
              <a:rPr lang="en-US" sz="4000" dirty="0" smtClean="0"/>
              <a:t>You will only be looking at moles of gas, not liquids or solids.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65781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Examples: What will happen to the following reactions if pressure increases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2NO</a:t>
            </a:r>
            <a:r>
              <a:rPr lang="en-US" baseline="-25000" dirty="0"/>
              <a:t>2(g)</a:t>
            </a:r>
            <a:r>
              <a:rPr lang="en-US" dirty="0"/>
              <a:t>      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4(g)   </a:t>
            </a:r>
            <a:r>
              <a:rPr lang="en-US" dirty="0"/>
              <a:t>The reaction will shift ___________.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dirty="0"/>
              <a:t>Cl</a:t>
            </a:r>
            <a:r>
              <a:rPr lang="en-US" baseline="-25000" dirty="0"/>
              <a:t>(s</a:t>
            </a:r>
            <a:r>
              <a:rPr lang="en-US" baseline="-25000" dirty="0" smtClean="0"/>
              <a:t>)    </a:t>
            </a:r>
            <a:r>
              <a:rPr lang="en-US" dirty="0" smtClean="0"/>
              <a:t>      NH</a:t>
            </a:r>
            <a:r>
              <a:rPr lang="en-US" baseline="-25000" dirty="0" smtClean="0"/>
              <a:t>3(g</a:t>
            </a:r>
            <a:r>
              <a:rPr lang="en-US" baseline="-25000" dirty="0"/>
              <a:t>) </a:t>
            </a:r>
            <a:r>
              <a:rPr lang="en-US" dirty="0"/>
              <a:t>+ </a:t>
            </a:r>
            <a:r>
              <a:rPr lang="en-US" dirty="0" err="1"/>
              <a:t>HCl</a:t>
            </a:r>
            <a:r>
              <a:rPr lang="en-US" baseline="-25000" dirty="0"/>
              <a:t>(g) </a:t>
            </a:r>
            <a:r>
              <a:rPr lang="en-US" dirty="0"/>
              <a:t> The reaction will shift ____________.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H</a:t>
            </a:r>
            <a:r>
              <a:rPr lang="en-US" baseline="-25000" dirty="0"/>
              <a:t>2(g) </a:t>
            </a:r>
            <a:r>
              <a:rPr lang="en-US" dirty="0"/>
              <a:t>+ Cl</a:t>
            </a:r>
            <a:r>
              <a:rPr lang="en-US" baseline="-25000" dirty="0"/>
              <a:t>2(g</a:t>
            </a:r>
            <a:r>
              <a:rPr lang="en-US" baseline="-25000" dirty="0" smtClean="0"/>
              <a:t>)            </a:t>
            </a:r>
            <a:r>
              <a:rPr lang="en-US" dirty="0" err="1"/>
              <a:t>HCl</a:t>
            </a:r>
            <a:r>
              <a:rPr lang="en-US" baseline="-25000" dirty="0"/>
              <a:t>(g) </a:t>
            </a:r>
            <a:r>
              <a:rPr lang="en-US" dirty="0"/>
              <a:t> The reaction will:</a:t>
            </a:r>
          </a:p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2133600" y="2895600"/>
            <a:ext cx="6096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2286000" y="4419600"/>
            <a:ext cx="6096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2743200" y="5867400"/>
            <a:ext cx="6096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630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equilibrium reaction that has the same number of moles of gas on both sides will not be affected by changes in pressure.</a:t>
            </a:r>
          </a:p>
          <a:p>
            <a:r>
              <a:rPr lang="en-US" sz="4000" dirty="0" smtClean="0"/>
              <a:t>The value of </a:t>
            </a:r>
            <a:r>
              <a:rPr lang="en-US" sz="4000" dirty="0" err="1" smtClean="0"/>
              <a:t>Keq</a:t>
            </a:r>
            <a:r>
              <a:rPr lang="en-US" sz="4000" dirty="0" smtClean="0"/>
              <a:t> for a particular reaction depends on temperature.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97962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Heat can be thought of as a reactant.</a:t>
            </a:r>
          </a:p>
          <a:p>
            <a:r>
              <a:rPr lang="en-US" sz="4000" dirty="0" smtClean="0"/>
              <a:t>Reactions will shift in the opposite direction of where the heat is in the reaction to maintain equilibrium if heat is added.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13471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Examples: Heat is added to the following reactions. Predict how they will shift.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H</a:t>
            </a:r>
            <a:r>
              <a:rPr lang="en-US" baseline="-25000" dirty="0"/>
              <a:t>2(g)</a:t>
            </a:r>
            <a:r>
              <a:rPr lang="en-US" dirty="0"/>
              <a:t> + I</a:t>
            </a:r>
            <a:r>
              <a:rPr lang="en-US" baseline="-25000" dirty="0"/>
              <a:t>2(g)     </a:t>
            </a:r>
            <a:r>
              <a:rPr lang="en-US" dirty="0"/>
              <a:t>2HI</a:t>
            </a:r>
            <a:r>
              <a:rPr lang="en-US" baseline="-25000" dirty="0"/>
              <a:t>(g)</a:t>
            </a:r>
            <a:r>
              <a:rPr lang="en-US" dirty="0"/>
              <a:t> + heat           Reaction will shift _______________.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Heat + NH</a:t>
            </a:r>
            <a:r>
              <a:rPr lang="en-US" baseline="-25000" dirty="0"/>
              <a:t>4</a:t>
            </a:r>
            <a:r>
              <a:rPr lang="en-US" dirty="0"/>
              <a:t>Cl </a:t>
            </a:r>
            <a:r>
              <a:rPr lang="en-US" baseline="-25000" dirty="0"/>
              <a:t>(s)</a:t>
            </a:r>
            <a:r>
              <a:rPr lang="en-US" dirty="0"/>
              <a:t>      NH</a:t>
            </a:r>
            <a:r>
              <a:rPr lang="en-US" baseline="-25000" dirty="0"/>
              <a:t>3(g) </a:t>
            </a:r>
            <a:r>
              <a:rPr lang="en-US" dirty="0"/>
              <a:t>+ </a:t>
            </a:r>
            <a:r>
              <a:rPr lang="en-US" dirty="0" err="1"/>
              <a:t>HCl</a:t>
            </a:r>
            <a:r>
              <a:rPr lang="en-US" baseline="-25000" dirty="0"/>
              <a:t>(g) </a:t>
            </a:r>
            <a:r>
              <a:rPr lang="en-US" dirty="0"/>
              <a:t>  Reaction will shift _______________.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324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Adding heat is like adding a product or a reactant.</a:t>
            </a:r>
          </a:p>
          <a:p>
            <a:r>
              <a:rPr lang="en-US" sz="4000" dirty="0" smtClean="0"/>
              <a:t>Changing the temperature changes the </a:t>
            </a:r>
            <a:r>
              <a:rPr lang="en-US" sz="4000" dirty="0" err="1" smtClean="0"/>
              <a:t>Keq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Concentration and pressure do not change the </a:t>
            </a:r>
            <a:r>
              <a:rPr lang="en-US" sz="4000" dirty="0" err="1" smtClean="0"/>
              <a:t>Keq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820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Other reactions must be forced to reverse.</a:t>
            </a:r>
          </a:p>
          <a:p>
            <a:r>
              <a:rPr lang="en-US" sz="4000" dirty="0" smtClean="0"/>
              <a:t>When writing reversible reactions, two half arrows are used instead of the traditional </a:t>
            </a:r>
            <a:r>
              <a:rPr lang="en-US" sz="4000" dirty="0" smtClean="0">
                <a:sym typeface="Wingdings" pitchFamily="2" charset="2"/>
              </a:rPr>
              <a:t>.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95623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 forward reaction points to the right.</a:t>
            </a:r>
          </a:p>
          <a:p>
            <a:pPr lvl="1"/>
            <a:r>
              <a:rPr lang="en-US" sz="4000" dirty="0" smtClean="0"/>
              <a:t>Example:NH4Cl </a:t>
            </a:r>
            <a:r>
              <a:rPr lang="en-US" sz="4000" dirty="0" smtClean="0">
                <a:sym typeface="Wingdings" pitchFamily="2" charset="2"/>
              </a:rPr>
              <a:t>  NH3 + </a:t>
            </a:r>
            <a:r>
              <a:rPr lang="en-US" sz="4000" dirty="0" err="1" smtClean="0">
                <a:sym typeface="Wingdings" pitchFamily="2" charset="2"/>
              </a:rPr>
              <a:t>HCl</a:t>
            </a:r>
            <a:endParaRPr lang="en-US" sz="4000" dirty="0" smtClean="0"/>
          </a:p>
          <a:p>
            <a:r>
              <a:rPr lang="en-US" sz="4000" dirty="0" smtClean="0"/>
              <a:t>The reverse reaction points to the left.</a:t>
            </a:r>
          </a:p>
          <a:p>
            <a:pPr lvl="1"/>
            <a:r>
              <a:rPr lang="en-US" sz="4000" dirty="0" smtClean="0"/>
              <a:t>Example: </a:t>
            </a:r>
            <a:r>
              <a:rPr lang="en-US" sz="4000" dirty="0"/>
              <a:t>NH4Cl </a:t>
            </a:r>
            <a:r>
              <a:rPr lang="en-US" sz="4000" dirty="0" smtClean="0">
                <a:sym typeface="Wingdings" pitchFamily="2" charset="2"/>
              </a:rPr>
              <a:t>  </a:t>
            </a:r>
            <a:r>
              <a:rPr lang="en-US" sz="4000" dirty="0">
                <a:sym typeface="Wingdings" pitchFamily="2" charset="2"/>
              </a:rPr>
              <a:t>NH3 + </a:t>
            </a:r>
            <a:r>
              <a:rPr lang="en-US" sz="4000" dirty="0" err="1">
                <a:sym typeface="Wingdings" pitchFamily="2" charset="2"/>
              </a:rPr>
              <a:t>HCl</a:t>
            </a:r>
            <a:endParaRPr lang="en-US" sz="40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3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two reactions are opposite processes.</a:t>
            </a:r>
          </a:p>
          <a:p>
            <a:r>
              <a:rPr lang="en-US" sz="4000" dirty="0" smtClean="0"/>
              <a:t>The reaction rate is the speed at which a chemical reaction occurs.</a:t>
            </a:r>
          </a:p>
          <a:p>
            <a:r>
              <a:rPr lang="en-US" sz="4000" dirty="0" smtClean="0"/>
              <a:t>Reaction rates are proportional to the concentrations.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104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Reaction rates are faster when the concentration of the reactants is higher.</a:t>
            </a:r>
          </a:p>
          <a:p>
            <a:r>
              <a:rPr lang="en-US" sz="4000" dirty="0" smtClean="0"/>
              <a:t>When a reaction starts, the concentration of reactants decreases as the products form in the forward reaction.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045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reversible reactions, the products will start to reform the reactants in the revers reaction.</a:t>
            </a:r>
          </a:p>
          <a:p>
            <a:r>
              <a:rPr lang="en-US" sz="4000" dirty="0" smtClean="0"/>
              <a:t>Chemical equilibrium occurs when the rate of the forward reaction = the rate of the reverse reaction.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03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7360</TotalTime>
  <Words>1209</Words>
  <Application>Microsoft Office PowerPoint</Application>
  <PresentationFormat>On-screen Show (4:3)</PresentationFormat>
  <Paragraphs>115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Module</vt:lpstr>
      <vt:lpstr>Chemical Equilibrium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Equilibrium Constant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Reaction Quotient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 Chatelier’s Principle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Vestaburg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Equilibrium</dc:title>
  <dc:creator>VCS</dc:creator>
  <cp:lastModifiedBy>Amanda Slezak</cp:lastModifiedBy>
  <cp:revision>14</cp:revision>
  <dcterms:created xsi:type="dcterms:W3CDTF">2011-01-03T13:40:52Z</dcterms:created>
  <dcterms:modified xsi:type="dcterms:W3CDTF">2013-04-21T11:31:27Z</dcterms:modified>
</cp:coreProperties>
</file>