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8" r:id="rId3"/>
    <p:sldId id="367" r:id="rId4"/>
    <p:sldId id="368" r:id="rId5"/>
    <p:sldId id="257" r:id="rId6"/>
    <p:sldId id="369" r:id="rId7"/>
    <p:sldId id="258" r:id="rId8"/>
    <p:sldId id="370" r:id="rId9"/>
    <p:sldId id="371" r:id="rId10"/>
    <p:sldId id="259" r:id="rId11"/>
    <p:sldId id="260" r:id="rId12"/>
    <p:sldId id="372" r:id="rId13"/>
    <p:sldId id="261" r:id="rId14"/>
    <p:sldId id="373" r:id="rId15"/>
    <p:sldId id="262" r:id="rId16"/>
    <p:sldId id="374" r:id="rId17"/>
    <p:sldId id="263" r:id="rId18"/>
    <p:sldId id="264" r:id="rId19"/>
    <p:sldId id="375" r:id="rId20"/>
    <p:sldId id="265" r:id="rId21"/>
    <p:sldId id="266" r:id="rId22"/>
    <p:sldId id="267" r:id="rId23"/>
    <p:sldId id="359" r:id="rId24"/>
    <p:sldId id="376" r:id="rId25"/>
    <p:sldId id="377" r:id="rId26"/>
    <p:sldId id="268" r:id="rId27"/>
    <p:sldId id="378" r:id="rId28"/>
    <p:sldId id="269" r:id="rId29"/>
    <p:sldId id="379" r:id="rId30"/>
    <p:sldId id="270" r:id="rId31"/>
    <p:sldId id="380" r:id="rId32"/>
    <p:sldId id="271" r:id="rId33"/>
    <p:sldId id="272" r:id="rId34"/>
    <p:sldId id="381" r:id="rId35"/>
    <p:sldId id="382" r:id="rId36"/>
    <p:sldId id="273" r:id="rId37"/>
    <p:sldId id="383" r:id="rId38"/>
    <p:sldId id="352" r:id="rId39"/>
    <p:sldId id="384" r:id="rId40"/>
    <p:sldId id="353" r:id="rId41"/>
    <p:sldId id="386" r:id="rId42"/>
    <p:sldId id="354" r:id="rId43"/>
    <p:sldId id="387" r:id="rId44"/>
    <p:sldId id="355" r:id="rId45"/>
    <p:sldId id="388" r:id="rId46"/>
    <p:sldId id="356" r:id="rId47"/>
    <p:sldId id="389" r:id="rId48"/>
    <p:sldId id="357" r:id="rId49"/>
    <p:sldId id="274" r:id="rId50"/>
    <p:sldId id="404" r:id="rId51"/>
    <p:sldId id="360" r:id="rId52"/>
    <p:sldId id="390" r:id="rId53"/>
    <p:sldId id="391" r:id="rId54"/>
    <p:sldId id="275" r:id="rId55"/>
    <p:sldId id="392" r:id="rId56"/>
    <p:sldId id="276" r:id="rId57"/>
    <p:sldId id="393" r:id="rId58"/>
    <p:sldId id="277" r:id="rId59"/>
    <p:sldId id="394" r:id="rId60"/>
    <p:sldId id="278" r:id="rId61"/>
    <p:sldId id="279" r:id="rId62"/>
    <p:sldId id="395" r:id="rId63"/>
    <p:sldId id="280" r:id="rId64"/>
    <p:sldId id="281" r:id="rId65"/>
    <p:sldId id="405" r:id="rId66"/>
    <p:sldId id="361" r:id="rId67"/>
    <p:sldId id="396" r:id="rId68"/>
    <p:sldId id="397" r:id="rId69"/>
    <p:sldId id="282" r:id="rId70"/>
    <p:sldId id="398" r:id="rId71"/>
    <p:sldId id="283" r:id="rId72"/>
    <p:sldId id="400" r:id="rId73"/>
    <p:sldId id="399" r:id="rId74"/>
    <p:sldId id="401" r:id="rId75"/>
    <p:sldId id="284" r:id="rId76"/>
    <p:sldId id="402" r:id="rId77"/>
    <p:sldId id="285" r:id="rId78"/>
    <p:sldId id="286" r:id="rId79"/>
    <p:sldId id="287" r:id="rId80"/>
    <p:sldId id="403" r:id="rId81"/>
    <p:sldId id="288" r:id="rId82"/>
    <p:sldId id="406" r:id="rId83"/>
    <p:sldId id="289" r:id="rId84"/>
    <p:sldId id="362" r:id="rId85"/>
    <p:sldId id="415" r:id="rId86"/>
    <p:sldId id="407" r:id="rId87"/>
    <p:sldId id="290" r:id="rId88"/>
    <p:sldId id="291" r:id="rId89"/>
    <p:sldId id="408" r:id="rId90"/>
    <p:sldId id="292" r:id="rId91"/>
    <p:sldId id="293" r:id="rId92"/>
    <p:sldId id="409" r:id="rId93"/>
    <p:sldId id="294" r:id="rId94"/>
    <p:sldId id="295" r:id="rId95"/>
    <p:sldId id="410" r:id="rId96"/>
    <p:sldId id="296" r:id="rId97"/>
    <p:sldId id="297" r:id="rId98"/>
    <p:sldId id="363" r:id="rId99"/>
    <p:sldId id="416" r:id="rId100"/>
    <p:sldId id="411" r:id="rId101"/>
    <p:sldId id="298" r:id="rId102"/>
    <p:sldId id="299" r:id="rId103"/>
    <p:sldId id="412" r:id="rId104"/>
    <p:sldId id="300" r:id="rId105"/>
    <p:sldId id="301" r:id="rId106"/>
    <p:sldId id="302" r:id="rId107"/>
    <p:sldId id="303" r:id="rId108"/>
    <p:sldId id="304" r:id="rId109"/>
    <p:sldId id="305" r:id="rId110"/>
    <p:sldId id="306" r:id="rId111"/>
    <p:sldId id="413" r:id="rId112"/>
    <p:sldId id="307" r:id="rId113"/>
    <p:sldId id="308" r:id="rId114"/>
    <p:sldId id="309" r:id="rId115"/>
    <p:sldId id="414" r:id="rId116"/>
    <p:sldId id="310" r:id="rId117"/>
    <p:sldId id="311" r:id="rId118"/>
    <p:sldId id="312" r:id="rId119"/>
    <p:sldId id="313" r:id="rId120"/>
    <p:sldId id="421" r:id="rId121"/>
    <p:sldId id="364" r:id="rId122"/>
    <p:sldId id="417" r:id="rId123"/>
    <p:sldId id="422" r:id="rId124"/>
    <p:sldId id="314" r:id="rId125"/>
    <p:sldId id="315" r:id="rId126"/>
    <p:sldId id="423" r:id="rId127"/>
    <p:sldId id="316" r:id="rId128"/>
    <p:sldId id="317" r:id="rId129"/>
    <p:sldId id="424" r:id="rId130"/>
    <p:sldId id="318" r:id="rId131"/>
    <p:sldId id="425" r:id="rId132"/>
    <p:sldId id="319" r:id="rId133"/>
    <p:sldId id="320" r:id="rId134"/>
    <p:sldId id="426" r:id="rId135"/>
    <p:sldId id="321" r:id="rId136"/>
    <p:sldId id="322" r:id="rId137"/>
    <p:sldId id="365" r:id="rId138"/>
    <p:sldId id="418" r:id="rId139"/>
    <p:sldId id="427" r:id="rId140"/>
    <p:sldId id="323" r:id="rId141"/>
    <p:sldId id="428" r:id="rId142"/>
    <p:sldId id="324" r:id="rId143"/>
    <p:sldId id="325" r:id="rId144"/>
    <p:sldId id="326" r:id="rId145"/>
    <p:sldId id="429" r:id="rId146"/>
    <p:sldId id="327" r:id="rId147"/>
    <p:sldId id="430" r:id="rId148"/>
    <p:sldId id="328" r:id="rId149"/>
    <p:sldId id="431" r:id="rId150"/>
    <p:sldId id="329" r:id="rId151"/>
    <p:sldId id="330" r:id="rId152"/>
    <p:sldId id="432" r:id="rId153"/>
    <p:sldId id="331" r:id="rId154"/>
    <p:sldId id="433" r:id="rId155"/>
    <p:sldId id="332" r:id="rId156"/>
    <p:sldId id="434" r:id="rId157"/>
    <p:sldId id="333" r:id="rId158"/>
    <p:sldId id="334" r:id="rId159"/>
    <p:sldId id="435" r:id="rId160"/>
    <p:sldId id="366" r:id="rId161"/>
    <p:sldId id="419" r:id="rId162"/>
    <p:sldId id="436" r:id="rId163"/>
    <p:sldId id="335" r:id="rId164"/>
    <p:sldId id="437" r:id="rId165"/>
    <p:sldId id="336" r:id="rId166"/>
    <p:sldId id="337" r:id="rId167"/>
    <p:sldId id="338" r:id="rId168"/>
    <p:sldId id="438" r:id="rId169"/>
    <p:sldId id="339" r:id="rId170"/>
    <p:sldId id="439" r:id="rId171"/>
    <p:sldId id="340" r:id="rId172"/>
    <p:sldId id="341" r:id="rId173"/>
    <p:sldId id="444" r:id="rId174"/>
    <p:sldId id="420" r:id="rId175"/>
    <p:sldId id="342" r:id="rId176"/>
    <p:sldId id="440" r:id="rId177"/>
    <p:sldId id="343" r:id="rId178"/>
    <p:sldId id="442" r:id="rId179"/>
    <p:sldId id="344" r:id="rId180"/>
    <p:sldId id="443" r:id="rId181"/>
    <p:sldId id="345" r:id="rId182"/>
    <p:sldId id="441" r:id="rId183"/>
    <p:sldId id="346" r:id="rId184"/>
    <p:sldId id="347" r:id="rId185"/>
    <p:sldId id="348" r:id="rId186"/>
    <p:sldId id="349" r:id="rId187"/>
    <p:sldId id="350" r:id="rId188"/>
    <p:sldId id="351" r:id="rId1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1" autoAdjust="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DAC3AEB-B049-41C3-888A-CD48EF06001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35966E-A16F-4A78-90B4-EBA9574D66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Liquids and solids are compressed states of matter because they have higher densities than gases.</a:t>
            </a:r>
          </a:p>
          <a:p>
            <a:r>
              <a:rPr lang="en-US" sz="3800" dirty="0" smtClean="0"/>
              <a:t>Liquid particles are closer together than a gas.</a:t>
            </a:r>
          </a:p>
          <a:p>
            <a:r>
              <a:rPr lang="en-US" sz="3800" dirty="0" smtClean="0"/>
              <a:t>Liquids do not occupy their entire container.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a physical property?</a:t>
            </a:r>
          </a:p>
          <a:p>
            <a:r>
              <a:rPr lang="en-US" sz="3000" dirty="0" smtClean="0"/>
              <a:t>Give examples of physical properties.</a:t>
            </a:r>
          </a:p>
          <a:p>
            <a:pPr marL="45720" indent="0">
              <a:buNone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Physical properties of solids include: hardness, conductivity, melting point.</a:t>
            </a:r>
          </a:p>
          <a:p>
            <a:r>
              <a:rPr lang="en-US" sz="4000" dirty="0" smtClean="0"/>
              <a:t>Physical properties depend on the kind of particles that make up the solid.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in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strength of the attractive forces also helps to determine the physical properties.</a:t>
            </a:r>
          </a:p>
          <a:p>
            <a:r>
              <a:rPr lang="en-US" sz="4000" dirty="0" smtClean="0"/>
              <a:t>Solids can be classified into four types of solids.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Predict what kinds of atoms make up a metallic solid.</a:t>
            </a:r>
          </a:p>
          <a:p>
            <a:r>
              <a:rPr lang="en-US" sz="3500" dirty="0" smtClean="0"/>
              <a:t>Predict the properties of metallic solids.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Particles in metallic solids are metal atoms.</a:t>
            </a:r>
          </a:p>
          <a:p>
            <a:r>
              <a:rPr lang="en-US" sz="4000" dirty="0" smtClean="0"/>
              <a:t>The forces holding them together are metallic bonds.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Properties of metallic solids include:</a:t>
            </a:r>
          </a:p>
          <a:p>
            <a:pPr lvl="1"/>
            <a:r>
              <a:rPr lang="en-US" sz="4000" dirty="0" smtClean="0"/>
              <a:t>Soft to hard.</a:t>
            </a:r>
          </a:p>
          <a:p>
            <a:pPr lvl="1"/>
            <a:r>
              <a:rPr lang="en-US" sz="4000" dirty="0" smtClean="0"/>
              <a:t>Low to high melting points.</a:t>
            </a:r>
          </a:p>
          <a:p>
            <a:pPr lvl="1"/>
            <a:r>
              <a:rPr lang="en-US" sz="4000" dirty="0" smtClean="0"/>
              <a:t>Low melting points indicate weak intermolecular forces.</a:t>
            </a:r>
          </a:p>
          <a:p>
            <a:pPr marL="365760" lvl="1" indent="0">
              <a:buNone/>
            </a:pPr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4000" dirty="0" smtClean="0"/>
              <a:t>Excellent electrical conductivity.</a:t>
            </a:r>
          </a:p>
          <a:p>
            <a:pPr lvl="1"/>
            <a:r>
              <a:rPr lang="en-US" sz="4000" dirty="0" smtClean="0"/>
              <a:t>Excellent thermal (heat) conductivity</a:t>
            </a:r>
          </a:p>
          <a:p>
            <a:pPr lvl="1"/>
            <a:r>
              <a:rPr lang="en-US" sz="4000" dirty="0" smtClean="0"/>
              <a:t>The electrical and thermal conductivity are due to free moving electrons.</a:t>
            </a:r>
          </a:p>
          <a:p>
            <a:pPr lvl="1"/>
            <a:r>
              <a:rPr lang="en-US" sz="4000" dirty="0" smtClean="0"/>
              <a:t>Malleable and ductile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 include metals.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Particles in molecular solids are atoms or molecules.</a:t>
            </a:r>
          </a:p>
          <a:p>
            <a:r>
              <a:rPr lang="en-US" sz="4000" dirty="0" smtClean="0"/>
              <a:t>The forces holding them together are the three intermolecular forces.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Properties include:</a:t>
            </a:r>
          </a:p>
          <a:p>
            <a:pPr lvl="1"/>
            <a:r>
              <a:rPr lang="en-US" sz="4000" dirty="0" smtClean="0"/>
              <a:t>Soft</a:t>
            </a:r>
          </a:p>
          <a:p>
            <a:pPr lvl="1"/>
            <a:r>
              <a:rPr lang="en-US" sz="4000" dirty="0" smtClean="0"/>
              <a:t>Low to moderate melting points</a:t>
            </a:r>
          </a:p>
          <a:p>
            <a:pPr lvl="1"/>
            <a:r>
              <a:rPr lang="en-US" sz="4000" dirty="0" smtClean="0"/>
              <a:t>Poor electrical and thermal conductivity</a:t>
            </a:r>
          </a:p>
          <a:p>
            <a:pPr lvl="1"/>
            <a:r>
              <a:rPr lang="en-US" sz="4000" dirty="0" smtClean="0"/>
              <a:t>This is due to no free moving electrons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Liquid particles are in constant motion.</a:t>
            </a:r>
          </a:p>
          <a:p>
            <a:r>
              <a:rPr lang="en-US" sz="3800" dirty="0" smtClean="0"/>
              <a:t>Liquid particles can only move a short distance before a collision changes their direction.</a:t>
            </a:r>
          </a:p>
          <a:p>
            <a:r>
              <a:rPr lang="en-US" sz="3800" dirty="0" smtClean="0"/>
              <a:t>This property allows liquids to flow and take the shape of their containers.</a:t>
            </a:r>
          </a:p>
          <a:p>
            <a:pPr marL="45720" indent="0">
              <a:buNone/>
            </a:pP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 include organic compounds.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atoms make up an ionic solid?</a:t>
            </a:r>
          </a:p>
          <a:p>
            <a:r>
              <a:rPr lang="en-US" dirty="0" smtClean="0"/>
              <a:t>What holds an ionic solid together?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Particles are positive and negative ions.</a:t>
            </a:r>
          </a:p>
          <a:p>
            <a:r>
              <a:rPr lang="en-US" sz="4000" dirty="0" smtClean="0"/>
              <a:t>They are held together by electrostatic attractions.</a:t>
            </a:r>
          </a:p>
          <a:p>
            <a:r>
              <a:rPr lang="en-US" sz="4000" dirty="0" smtClean="0"/>
              <a:t>Opposites attract.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Properties include:</a:t>
            </a:r>
          </a:p>
          <a:p>
            <a:pPr lvl="1"/>
            <a:r>
              <a:rPr lang="en-US" sz="3500" dirty="0" smtClean="0"/>
              <a:t>Hard and brittle</a:t>
            </a:r>
          </a:p>
          <a:p>
            <a:pPr lvl="1"/>
            <a:r>
              <a:rPr lang="en-US" sz="3500" dirty="0" smtClean="0"/>
              <a:t>High melting point</a:t>
            </a:r>
          </a:p>
          <a:p>
            <a:pPr lvl="1"/>
            <a:r>
              <a:rPr lang="en-US" sz="3500" dirty="0" smtClean="0"/>
              <a:t>Poor chemical and electrical conductivity</a:t>
            </a:r>
          </a:p>
          <a:p>
            <a:pPr lvl="1"/>
            <a:r>
              <a:rPr lang="en-US" sz="3500" dirty="0" smtClean="0"/>
              <a:t>Exception to the above is when ionic compounds are dissolved in water.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Examples: Salts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Predict what kind of atoms make up a covalent network solid.</a:t>
            </a:r>
          </a:p>
          <a:p>
            <a:r>
              <a:rPr lang="en-US" sz="3500" dirty="0" smtClean="0"/>
              <a:t>What kind of bond holds them together?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Particles that make up covalent network solids are atoms.</a:t>
            </a:r>
          </a:p>
          <a:p>
            <a:r>
              <a:rPr lang="en-US" sz="4000" dirty="0" smtClean="0"/>
              <a:t>The forces holding them together are covalent bonds.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network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Properties include:</a:t>
            </a:r>
          </a:p>
          <a:p>
            <a:pPr lvl="1"/>
            <a:r>
              <a:rPr lang="en-US" sz="3800" dirty="0" smtClean="0"/>
              <a:t>Very hard</a:t>
            </a:r>
          </a:p>
          <a:p>
            <a:pPr lvl="1"/>
            <a:r>
              <a:rPr lang="en-US" sz="3800" dirty="0" smtClean="0"/>
              <a:t>Very high melting points</a:t>
            </a:r>
          </a:p>
          <a:p>
            <a:pPr lvl="1"/>
            <a:r>
              <a:rPr lang="en-US" sz="3800" dirty="0" smtClean="0"/>
              <a:t>Covalent bonds are very strong and hard to break.</a:t>
            </a:r>
          </a:p>
          <a:p>
            <a:pPr lvl="1"/>
            <a:r>
              <a:rPr lang="en-US" sz="3800" dirty="0" smtClean="0"/>
              <a:t>Poor thermal and electrical conductivity.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 include: diamonds and graphite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Explain why liquids flow and take the shape of their container. </a:t>
            </a:r>
          </a:p>
          <a:p>
            <a:r>
              <a:rPr lang="en-US" sz="3500" dirty="0" smtClean="0"/>
              <a:t>Compare diffusion in a liquid to diffusion in a gas. </a:t>
            </a:r>
          </a:p>
          <a:p>
            <a:r>
              <a:rPr lang="en-US" sz="3500" dirty="0" smtClean="0"/>
              <a:t>Compare the density of a liquid to the density of a gas. 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04800"/>
            <a:ext cx="6705600" cy="58531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Questions	</a:t>
            </a:r>
          </a:p>
          <a:p>
            <a:pPr marL="560070" indent="-514350">
              <a:buAutoNum type="arabicPeriod"/>
            </a:pPr>
            <a:r>
              <a:rPr lang="en-US" dirty="0" smtClean="0"/>
              <a:t>What is an amorphous solid? How are they made? Give an example.</a:t>
            </a:r>
          </a:p>
          <a:p>
            <a:pPr marL="560070" indent="-514350">
              <a:buAutoNum type="arabicPeriod"/>
            </a:pPr>
            <a:r>
              <a:rPr lang="en-US" dirty="0" smtClean="0"/>
              <a:t>Describe a crystalline solid.</a:t>
            </a:r>
          </a:p>
          <a:p>
            <a:pPr marL="560070" indent="-514350">
              <a:buAutoNum type="arabicPeriod"/>
            </a:pPr>
            <a:r>
              <a:rPr lang="en-US" dirty="0" smtClean="0"/>
              <a:t>What are the four types of solids?</a:t>
            </a:r>
          </a:p>
          <a:p>
            <a:pPr marL="560070" indent="-514350">
              <a:buAutoNum type="arabicPeriod"/>
            </a:pPr>
            <a:r>
              <a:rPr lang="en-US" dirty="0" smtClean="0"/>
              <a:t>What is conductivity? Give an example of a solid with high conductivity.</a:t>
            </a:r>
          </a:p>
          <a:p>
            <a:pPr marL="560070" indent="-514350">
              <a:buAutoNum type="arabicPeriod"/>
            </a:pPr>
            <a:r>
              <a:rPr lang="en-US" dirty="0" smtClean="0"/>
              <a:t>Explain when an ionic compound can conduct electricity and why it can conduct electricity.</a:t>
            </a:r>
          </a:p>
          <a:p>
            <a:pPr marL="560070" indent="-514350">
              <a:buAutoNum type="arabicPeriod"/>
            </a:pPr>
            <a:endParaRPr lang="en-US" dirty="0" smtClean="0"/>
          </a:p>
          <a:p>
            <a:pPr marL="560070" indent="-514350">
              <a:buAutoNum type="arabicPeriod"/>
            </a:pPr>
            <a:endParaRPr lang="en-US" dirty="0" smtClean="0"/>
          </a:p>
          <a:p>
            <a:pPr marL="560070" indent="-514350">
              <a:buAutoNum type="arabicPeriod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 can identify the changes of state.</a:t>
            </a:r>
          </a:p>
          <a:p>
            <a:r>
              <a:rPr lang="en-US" sz="3000" dirty="0" smtClean="0"/>
              <a:t>I can explain how energy is involved in the changes of state.</a:t>
            </a:r>
          </a:p>
          <a:p>
            <a:r>
              <a:rPr lang="en-US" sz="3000" dirty="0" smtClean="0"/>
              <a:t>I can define and give examples of endothermic and exothermic changes.</a:t>
            </a:r>
          </a:p>
          <a:p>
            <a:r>
              <a:rPr lang="en-US" sz="3000" dirty="0" smtClean="0"/>
              <a:t>I can describe the potential energy for each of the states of matter. </a:t>
            </a:r>
          </a:p>
          <a:p>
            <a:r>
              <a:rPr lang="en-US" sz="3000" dirty="0" smtClean="0"/>
              <a:t>I can define and give examples of vapors.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a change in state? Give an example.</a:t>
            </a:r>
          </a:p>
          <a:p>
            <a:r>
              <a:rPr lang="en-US" sz="3500" dirty="0" smtClean="0"/>
              <a:t>How does a change in state occur?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Changes of state include: freezing, melting, boiling, etc.</a:t>
            </a:r>
          </a:p>
          <a:p>
            <a:r>
              <a:rPr lang="en-US" sz="4000" dirty="0" smtClean="0"/>
              <a:t>A change of state is also called a phase change.</a:t>
            </a:r>
          </a:p>
          <a:p>
            <a:r>
              <a:rPr lang="en-US" sz="4000" dirty="0" smtClean="0"/>
              <a:t>A phase change is the conversion of a substance form one phase to another phase.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change of state always involves a change in energy.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What is potential energy?</a:t>
            </a:r>
          </a:p>
          <a:p>
            <a:r>
              <a:rPr lang="en-US" sz="3500" dirty="0" smtClean="0"/>
              <a:t>What state of matter do you predict to have the most potential energy?</a:t>
            </a:r>
          </a:p>
          <a:p>
            <a:r>
              <a:rPr lang="en-US" sz="3500" dirty="0" smtClean="0"/>
              <a:t>In order to move from a solid to liquid, what must happen?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500"/>
          </a:p>
        </p:txBody>
      </p:sp>
    </p:spTree>
    <p:extLst>
      <p:ext uri="{BB962C8B-B14F-4D97-AF65-F5344CB8AC3E}">
        <p14:creationId xmlns:p14="http://schemas.microsoft.com/office/powerpoint/2010/main" val="313968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To move from a solid to a liquid or from a liquid to a gas, the attractive forces holding the particles together must be overcome.</a:t>
            </a:r>
          </a:p>
          <a:p>
            <a:r>
              <a:rPr lang="en-US" sz="4000" dirty="0" smtClean="0"/>
              <a:t>As the particles are pulled apart, their potential energy increases.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Potential energy is stored energy as a result of position or configuration.</a:t>
            </a:r>
          </a:p>
          <a:p>
            <a:r>
              <a:rPr lang="en-US" sz="3800" dirty="0" smtClean="0"/>
              <a:t>Gases have the highest potential energy because the particles are the farthest apart.</a:t>
            </a:r>
          </a:p>
          <a:p>
            <a:r>
              <a:rPr lang="en-US" sz="3800" dirty="0" smtClean="0"/>
              <a:t>Solids have the lowest potential energy and liquids are in between.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If you are moving from low potential energy (solid) to high potential energy (gas), what will be required? Why?</a:t>
            </a:r>
          </a:p>
          <a:p>
            <a:r>
              <a:rPr lang="en-US" sz="3500" dirty="0" smtClean="0"/>
              <a:t>Predict what the word exothermic means.</a:t>
            </a:r>
          </a:p>
          <a:p>
            <a:r>
              <a:rPr lang="en-US" sz="3500" dirty="0" smtClean="0"/>
              <a:t>Predict what the word endothermic means.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Diffusion is much slower in a liquid than in a gas.</a:t>
            </a:r>
          </a:p>
          <a:p>
            <a:r>
              <a:rPr lang="en-US" sz="3800" dirty="0" smtClean="0"/>
              <a:t>The density of a liquid is much higher than a gas because the particles are closer together.</a:t>
            </a:r>
          </a:p>
          <a:p>
            <a:r>
              <a:rPr lang="en-US" sz="3800" dirty="0" smtClean="0"/>
              <a:t>Since the particles are closer together, liquids are not very compressible.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 phase change from low to high potential energy requires energy.</a:t>
            </a:r>
          </a:p>
          <a:p>
            <a:r>
              <a:rPr lang="en-US" sz="3500" dirty="0" smtClean="0"/>
              <a:t>A phase change from high to low potential energy releases energy.</a:t>
            </a:r>
          </a:p>
          <a:p>
            <a:r>
              <a:rPr lang="en-US" sz="3500" dirty="0" smtClean="0"/>
              <a:t>A process that releases energy is exothermic.</a:t>
            </a:r>
          </a:p>
          <a:p>
            <a:r>
              <a:rPr lang="en-US" sz="3500" dirty="0" smtClean="0"/>
              <a:t>A process that absorbs energy is endothermic.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the change of state called with a liquid moves to a gas? Would this require energy or release energy? </a:t>
            </a:r>
          </a:p>
          <a:p>
            <a:r>
              <a:rPr lang="en-US" sz="3500" dirty="0" smtClean="0"/>
              <a:t>What is the change in state from a gas to a liquid called? Would this require energy or release energy?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change of state from a liquid to a gas is called vaporization.</a:t>
            </a:r>
          </a:p>
          <a:p>
            <a:r>
              <a:rPr lang="en-US" sz="3800" dirty="0" smtClean="0"/>
              <a:t>The change of state from a gas to a liquid is called condensation.</a:t>
            </a:r>
          </a:p>
          <a:p>
            <a:r>
              <a:rPr lang="en-US" sz="3800" dirty="0" smtClean="0"/>
              <a:t>Molecules of a liquid will escape from the surface of the liquid and enter the vapor phase.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 vapor is a substance in the gaseous state that is normally a liquid or solid at room temperature.</a:t>
            </a:r>
          </a:p>
          <a:p>
            <a:r>
              <a:rPr lang="en-US" sz="3500" dirty="0" smtClean="0"/>
              <a:t>When molecules escape from the surface of a liquid, this is called evaporation</a:t>
            </a:r>
          </a:p>
          <a:p>
            <a:r>
              <a:rPr lang="en-US" sz="3500" dirty="0" smtClean="0"/>
              <a:t>Evaporation and vaporization are not the same thing.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are evaporation and vaporization not the same thing?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Evaporation is used to describe the escape of liquid molecules from the surface of a liquid.</a:t>
            </a:r>
          </a:p>
          <a:p>
            <a:r>
              <a:rPr lang="en-US" sz="4000" dirty="0" smtClean="0"/>
              <a:t>Vaporization includes both boiling and evaporation.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 and condensation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 can explain how energy is involved in evaporation and condensation.</a:t>
            </a:r>
          </a:p>
          <a:p>
            <a:r>
              <a:rPr lang="en-US" sz="3000" dirty="0" smtClean="0"/>
              <a:t>I can explain what happens to the molecules in evaporation.</a:t>
            </a:r>
          </a:p>
          <a:p>
            <a:r>
              <a:rPr lang="en-US" sz="3000" dirty="0" smtClean="0"/>
              <a:t>I can explain what happens to the molecules in condensation.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temperature a measure of?</a:t>
            </a:r>
          </a:p>
          <a:p>
            <a:r>
              <a:rPr lang="en-US" sz="3500" dirty="0" smtClean="0"/>
              <a:t>How do we measure temperature?</a:t>
            </a:r>
          </a:p>
          <a:p>
            <a:r>
              <a:rPr lang="en-US" sz="3500" dirty="0" smtClean="0"/>
              <a:t>What is kinetic energy?</a:t>
            </a:r>
          </a:p>
          <a:p>
            <a:r>
              <a:rPr lang="en-US" sz="3500" dirty="0" smtClean="0"/>
              <a:t>What happens to kinetic energy as temperatures increase?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are liquids not compressible?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average kinetic energy of the particles of a substance depends on temperature.</a:t>
            </a:r>
          </a:p>
          <a:p>
            <a:r>
              <a:rPr lang="en-US" sz="3800" dirty="0" smtClean="0"/>
              <a:t>Kinetic energy is the energy of motion.</a:t>
            </a:r>
          </a:p>
          <a:p>
            <a:r>
              <a:rPr lang="en-US" sz="3800" dirty="0" smtClean="0"/>
              <a:t>The higher the temperature, the more kinetic energy the particles have.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In a liquid, would all particles have the same amount of energy? Why or why not?</a:t>
            </a:r>
          </a:p>
          <a:p>
            <a:r>
              <a:rPr lang="en-US" sz="3500" dirty="0" smtClean="0"/>
              <a:t>What do liquid particles need in order to break free from the liquid and evaporate?</a:t>
            </a:r>
          </a:p>
          <a:p>
            <a:pPr marL="4572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Most particles in a liquid have energies close to the average.</a:t>
            </a:r>
          </a:p>
          <a:p>
            <a:r>
              <a:rPr lang="en-US" sz="3500" dirty="0" smtClean="0"/>
              <a:t>However, there are particles with less kinetic energy and with more.</a:t>
            </a:r>
          </a:p>
          <a:p>
            <a:r>
              <a:rPr lang="en-US" sz="3500" dirty="0" smtClean="0"/>
              <a:t>Occasionally, a moving molecule near the surface will have enough energy to break free.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To escape to the gas phase, a particle has to have enough energy to break the attraction forces of neighboring particles.</a:t>
            </a:r>
          </a:p>
          <a:p>
            <a:r>
              <a:rPr lang="en-US" sz="3500" dirty="0" smtClean="0"/>
              <a:t>Slower moving molecules will stay in the liquid phase because they do not have enough energy to break free.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Since there are so many molecules, there are always some that can evaporate.</a:t>
            </a:r>
          </a:p>
          <a:p>
            <a:r>
              <a:rPr lang="en-US" sz="3500" dirty="0" smtClean="0"/>
              <a:t>Vapor will form above any liquid in a container that has some space above it.</a:t>
            </a:r>
          </a:p>
          <a:p>
            <a:r>
              <a:rPr lang="en-US" sz="3500" dirty="0" smtClean="0"/>
              <a:t>As evaporation occurs, molecules with the highest kinetic energy escape.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If the molecules with the highest kinetic energy escape, what will this do to the average kinetic energy of the liquid? Why?</a:t>
            </a:r>
          </a:p>
          <a:p>
            <a:r>
              <a:rPr lang="en-US" sz="3500" dirty="0" smtClean="0"/>
              <a:t>Predict what will happen to the temperature of the liquid as molecules evaporate.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Therefore, the average kinetic energy of the remaining molecules decreases.</a:t>
            </a:r>
          </a:p>
          <a:p>
            <a:r>
              <a:rPr lang="en-US" sz="3800" dirty="0" smtClean="0"/>
              <a:t>This will result in a lower temperature for the liquid.</a:t>
            </a:r>
          </a:p>
          <a:p>
            <a:r>
              <a:rPr lang="en-US" sz="3800" dirty="0" smtClean="0"/>
              <a:t>This is known as evaporation cooling.</a:t>
            </a:r>
          </a:p>
          <a:p>
            <a:r>
              <a:rPr lang="en-US" sz="3800" dirty="0" smtClean="0"/>
              <a:t>Examples: Fans, wind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will increasing temperature do to the rate of evaporation?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increase in temperature will cause an increase in evaporation.</a:t>
            </a:r>
          </a:p>
          <a:p>
            <a:r>
              <a:rPr lang="en-US" sz="4000" dirty="0" smtClean="0"/>
              <a:t>This is the result of an increase in kinetic energy.</a:t>
            </a:r>
          </a:p>
          <a:p>
            <a:r>
              <a:rPr lang="en-US" sz="4000" dirty="0" smtClean="0"/>
              <a:t>A volatile liquid is one that evaporates easily.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Give an example of a volatile liquid.</a:t>
            </a:r>
          </a:p>
          <a:p>
            <a:r>
              <a:rPr lang="en-US" sz="3500" dirty="0" smtClean="0"/>
              <a:t>Prediction: Do volatile liquids have strong or weak intermolecular forces?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other words, it is difficult to force the molecules closer.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Molecules in a volatile liquid do not exert strong attraction forces.</a:t>
            </a:r>
          </a:p>
          <a:p>
            <a:r>
              <a:rPr lang="en-US" sz="3800" dirty="0" smtClean="0"/>
              <a:t>Therefore, molecules are able to fly away from the liquid surface.</a:t>
            </a:r>
          </a:p>
          <a:p>
            <a:r>
              <a:rPr lang="en-US" sz="3800" dirty="0" smtClean="0"/>
              <a:t>Examples of volatile liquids include: Gasoline, rubbing alcohol, paint thinner.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Many volatile liquids are also highly flammable.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How does a vapor molecule return to the liquid state?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Molecules of vapor can return to the liquid phase through condensation.</a:t>
            </a:r>
          </a:p>
          <a:p>
            <a:r>
              <a:rPr lang="en-US" sz="3800" dirty="0" smtClean="0"/>
              <a:t>This occurs when a vapor molecule hits the surface of the liquid.</a:t>
            </a:r>
          </a:p>
          <a:p>
            <a:r>
              <a:rPr lang="en-US" sz="3800" dirty="0" smtClean="0"/>
              <a:t>The attractive forces of the liquid will trap the vapor molecules.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How does the number of vapor molecules affect the rate of condensation?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rate of condensation depends on the number of vapor molecules.</a:t>
            </a:r>
          </a:p>
          <a:p>
            <a:r>
              <a:rPr lang="en-US" sz="3800" dirty="0" smtClean="0"/>
              <a:t>Condensation increases with an increase in vapor molecules.</a:t>
            </a:r>
          </a:p>
          <a:p>
            <a:r>
              <a:rPr lang="en-US" sz="3800" dirty="0" smtClean="0"/>
              <a:t>When the rate of vaporization and condensation are equal, both processes occur at the same rate.</a:t>
            </a:r>
          </a:p>
          <a:p>
            <a:pPr marL="45720" indent="0">
              <a:buNone/>
            </a:pP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it called when processes are occurring at the same rate?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number of molecules entering and leaving the vapor phase is identical.</a:t>
            </a:r>
          </a:p>
          <a:p>
            <a:r>
              <a:rPr lang="en-US" sz="3800" dirty="0" smtClean="0"/>
              <a:t>This is an example of dynamic equilibrium.</a:t>
            </a:r>
          </a:p>
          <a:p>
            <a:r>
              <a:rPr lang="en-US" sz="3800" dirty="0" smtClean="0"/>
              <a:t>Dynamic equilibrium exists when two opposing processes occur at the same time at equal rates.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and melting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en-US" sz="2500" dirty="0" smtClean="0"/>
              <a:t>List the states of matter from low to high potential energy. Is a phase change endothermic or exothermic if you move from a gas to a liquid?</a:t>
            </a:r>
          </a:p>
          <a:p>
            <a:pPr marL="502920" indent="-457200">
              <a:buAutoNum type="arabicPeriod"/>
            </a:pPr>
            <a:r>
              <a:rPr lang="en-US" sz="2500" dirty="0" smtClean="0"/>
              <a:t>What is a vapor? Give an example of a vapor.</a:t>
            </a:r>
          </a:p>
          <a:p>
            <a:pPr marL="502920" indent="-457200">
              <a:buAutoNum type="arabicPeriod"/>
            </a:pPr>
            <a:r>
              <a:rPr lang="en-US" sz="2500" dirty="0" smtClean="0"/>
              <a:t>What is a volatile liquid? Do they have strong or weak intermolecular forces? Give an example.</a:t>
            </a:r>
          </a:p>
          <a:p>
            <a:pPr marL="502920" indent="-457200">
              <a:buAutoNum type="arabicPeriod"/>
            </a:pPr>
            <a:r>
              <a:rPr lang="en-US" sz="2500" dirty="0" smtClean="0"/>
              <a:t>Describe evaporation, including what happens to the molecules and why.</a:t>
            </a:r>
          </a:p>
          <a:p>
            <a:pPr marL="502920" indent="-457200">
              <a:buAutoNum type="arabicPeriod"/>
            </a:pPr>
            <a:r>
              <a:rPr lang="en-US" sz="2500" dirty="0" smtClean="0"/>
              <a:t>Describe dynamic equilibrium and give an example of it.</a:t>
            </a:r>
          </a:p>
          <a:p>
            <a:pPr marL="502920" indent="-457200">
              <a:buAutoNum type="arabicPeriod"/>
            </a:pPr>
            <a:endParaRPr lang="en-US" sz="2500" dirty="0" smtClean="0"/>
          </a:p>
          <a:p>
            <a:pPr marL="45720" indent="0">
              <a:buNone/>
            </a:pP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List the properties of a solid that you know.</a:t>
            </a:r>
          </a:p>
          <a:p>
            <a:r>
              <a:rPr lang="en-US" sz="3500" dirty="0" smtClean="0"/>
              <a:t>Draw a picture of molecules in a solid. </a:t>
            </a:r>
          </a:p>
          <a:p>
            <a:r>
              <a:rPr lang="en-US" sz="3500" dirty="0" smtClean="0"/>
              <a:t>How do molecules in a solid move?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explain how freezing and melting are related. </a:t>
            </a:r>
          </a:p>
          <a:p>
            <a:r>
              <a:rPr lang="en-US" dirty="0" smtClean="0"/>
              <a:t>I can define the heat of fusion.</a:t>
            </a:r>
          </a:p>
          <a:p>
            <a:r>
              <a:rPr lang="en-US" dirty="0" smtClean="0"/>
              <a:t>I can explain how melting and freezing occur.</a:t>
            </a:r>
          </a:p>
          <a:p>
            <a:r>
              <a:rPr lang="en-US" dirty="0" smtClean="0"/>
              <a:t>I can define the heat of vaporization.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are freezing and melting related?</a:t>
            </a:r>
          </a:p>
          <a:p>
            <a:r>
              <a:rPr lang="en-US" sz="3000" dirty="0" smtClean="0"/>
              <a:t>What happens to the potential energy during freezing (liquid to solid)? Is it endothermic or exothermic?</a:t>
            </a:r>
          </a:p>
          <a:p>
            <a:r>
              <a:rPr lang="en-US" sz="3000" dirty="0" smtClean="0"/>
              <a:t>What happens to the potential energy during melting (solid to liquid)? Is it endothermic or exothermic?</a:t>
            </a:r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Freezing and melting are the exact opposites of each other.</a:t>
            </a:r>
          </a:p>
          <a:p>
            <a:r>
              <a:rPr lang="en-US" sz="4000" dirty="0" smtClean="0"/>
              <a:t>Freezing and melting involve smaller changes in potential energy than vaporization and condensation.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do you think is happening at the freezing point?</a:t>
            </a:r>
          </a:p>
          <a:p>
            <a:r>
              <a:rPr lang="en-US" sz="3000" dirty="0" smtClean="0"/>
              <a:t>Predict what will happen to the temperature of a substance at the freezing point while the sample freezes.</a:t>
            </a:r>
          </a:p>
          <a:p>
            <a:r>
              <a:rPr lang="en-US" sz="3000" dirty="0" smtClean="0"/>
              <a:t>How do the melting point and freezing point compare?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freezing point is the temperature where the solid and liquid phase of a substance are in equilibrium.</a:t>
            </a:r>
          </a:p>
          <a:p>
            <a:r>
              <a:rPr lang="en-US" sz="4000" dirty="0" smtClean="0"/>
              <a:t>The melting point is the same temperature as the freezing point.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heat of fusion is the amount of heat needed to convert a solid to a liquid.</a:t>
            </a:r>
          </a:p>
          <a:p>
            <a:r>
              <a:rPr lang="en-US" sz="4000" dirty="0" smtClean="0"/>
              <a:t>The heat of fusion is the energy required to separate the solid particles.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a solid goes to a liquid, the temperature of the substance remains constant as long as the phase change continues.</a:t>
            </a:r>
          </a:p>
          <a:p>
            <a:r>
              <a:rPr lang="en-US" sz="4000" dirty="0" smtClean="0"/>
              <a:t>In other words, until all the solid becomes a liquid, the temperature will be the same.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the phase change from a solid to a gas called? </a:t>
            </a:r>
          </a:p>
          <a:p>
            <a:r>
              <a:rPr lang="en-US" sz="3000" dirty="0" smtClean="0"/>
              <a:t>Give an example of a solid that undergoes this process.</a:t>
            </a:r>
          </a:p>
          <a:p>
            <a:r>
              <a:rPr lang="en-US" sz="3000" dirty="0" smtClean="0"/>
              <a:t>Would this cause an increase or decrease in potential energy?</a:t>
            </a:r>
          </a:p>
          <a:p>
            <a:r>
              <a:rPr lang="en-US" sz="3000" dirty="0" smtClean="0"/>
              <a:t>Would this be an endothermic or exothermic process?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conversion of a solid directly to a gas is sublimation.</a:t>
            </a:r>
          </a:p>
          <a:p>
            <a:r>
              <a:rPr lang="en-US" sz="4000" dirty="0" smtClean="0"/>
              <a:t>Molecular solids sublime easily because they have the weakest intermolecular forces.</a:t>
            </a:r>
          </a:p>
          <a:p>
            <a:r>
              <a:rPr lang="en-US" sz="4000" dirty="0" smtClean="0"/>
              <a:t>Examples: dry ice, iodine, moth balls, air freshener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Solids show more ordered arrangement of particles.</a:t>
            </a:r>
          </a:p>
          <a:p>
            <a:r>
              <a:rPr lang="en-US" sz="4000" dirty="0" smtClean="0"/>
              <a:t>The particles are not allowed to move around.</a:t>
            </a:r>
          </a:p>
          <a:p>
            <a:r>
              <a:rPr lang="en-US" sz="4000" dirty="0" smtClean="0"/>
              <a:t>Particle movement is limited to vibrations because the particles are packed closely together.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the phase change from a gas to a solid called? </a:t>
            </a:r>
          </a:p>
          <a:p>
            <a:r>
              <a:rPr lang="en-US" sz="3000" dirty="0" smtClean="0"/>
              <a:t>Give an example of a gas that undergoes this process.</a:t>
            </a:r>
          </a:p>
          <a:p>
            <a:r>
              <a:rPr lang="en-US" sz="3000" dirty="0" smtClean="0"/>
              <a:t>Would this cause an increase or decrease in potential energy?</a:t>
            </a:r>
          </a:p>
          <a:p>
            <a:r>
              <a:rPr lang="en-US" sz="3000" dirty="0" smtClean="0"/>
              <a:t>Would this be an endothermic or exothermic process?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a gas goes directly to a solid, it is called deposition.</a:t>
            </a:r>
          </a:p>
          <a:p>
            <a:r>
              <a:rPr lang="en-US" sz="4000" dirty="0" smtClean="0"/>
              <a:t>Example: Snow is the deposition of water.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curves and phase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000" dirty="0" smtClean="0"/>
              <a:t>What is sublimation? Give an example.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/>
              <a:t>What is deposition? Give an example.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/>
              <a:t>What happens to the potential energy as you move from a solid to a liquid? Is this endothermic or exothermic?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/>
              <a:t>What is the heat of fusion?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/>
              <a:t>How are freezing and melting related?</a:t>
            </a:r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Heating curves show phase changes.</a:t>
            </a:r>
          </a:p>
          <a:p>
            <a:r>
              <a:rPr lang="en-US" sz="4000" dirty="0" smtClean="0"/>
              <a:t>They are a plot of temperature of a sample versus time.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866"/>
            <a:ext cx="8839200" cy="635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5029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425550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724400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981" y="29718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C</a:t>
            </a:r>
            <a:endParaRPr lang="en-US" sz="35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2192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</a:t>
            </a:r>
            <a:endParaRPr lang="en-US" sz="3500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3810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0" y="5181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95700" y="3225919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58100" y="24384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3230" y="4626185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0100" y="4844534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3230" y="1665476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201433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48100" y="4995517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happening here?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467665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happening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35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5029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425550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724400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981" y="29718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C</a:t>
            </a:r>
            <a:endParaRPr lang="en-US" sz="35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2192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</a:t>
            </a:r>
            <a:endParaRPr lang="en-US" sz="3500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381000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643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happening at point A on the graph?</a:t>
            </a:r>
          </a:p>
          <a:p>
            <a:r>
              <a:rPr lang="en-US" sz="3000" dirty="0" smtClean="0"/>
              <a:t>What happens to the kinetic energy of the molecules during part A?</a:t>
            </a:r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4446837" cy="319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0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A) The temperature of the ice increases steadily as heat is absorbed by the solid.</a:t>
            </a:r>
          </a:p>
          <a:p>
            <a:pPr lvl="1"/>
            <a:r>
              <a:rPr lang="en-US" sz="4000" dirty="0" smtClean="0"/>
              <a:t>Increases in temperature result in an increase in kinetic energy.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particles still move.</a:t>
            </a:r>
          </a:p>
          <a:p>
            <a:r>
              <a:rPr lang="en-US" sz="3800" dirty="0" smtClean="0"/>
              <a:t>Particles in a solid are in a fixed position.</a:t>
            </a:r>
          </a:p>
          <a:p>
            <a:r>
              <a:rPr lang="en-US" sz="3800" dirty="0" smtClean="0"/>
              <a:t>The attractive forces between particles is high.</a:t>
            </a:r>
          </a:p>
          <a:p>
            <a:r>
              <a:rPr lang="en-US" sz="3800" dirty="0" smtClean="0"/>
              <a:t>The particles can’t break these forces.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happening to the potential energy at the melting point?</a:t>
            </a:r>
          </a:p>
          <a:p>
            <a:r>
              <a:rPr lang="en-US" sz="3000" dirty="0" smtClean="0"/>
              <a:t>Why does the temperature remain the same during the phase change?</a:t>
            </a:r>
          </a:p>
          <a:p>
            <a:r>
              <a:rPr lang="en-US" sz="3000" dirty="0" smtClean="0"/>
              <a:t>Does melting cause an increase or decrease in potential energy?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B) Ice is converted to liquid water at the melting point.</a:t>
            </a:r>
          </a:p>
          <a:p>
            <a:pPr lvl="1"/>
            <a:r>
              <a:rPr lang="en-US" sz="4000" dirty="0" smtClean="0"/>
              <a:t>Even though heat is absorbed by the ice, the temperature remains constant through the phase change.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Why is heat being absorbed by the ice at the melting point? </a:t>
            </a:r>
          </a:p>
          <a:p>
            <a:r>
              <a:rPr lang="en-US" sz="3500" dirty="0" smtClean="0"/>
              <a:t>What type of process is this (endothermic or exothermic)?</a:t>
            </a:r>
          </a:p>
          <a:p>
            <a:r>
              <a:rPr lang="en-US" sz="3500" dirty="0" smtClean="0"/>
              <a:t>After everything melts, what happens to the temperature of the substance?</a:t>
            </a:r>
          </a:p>
          <a:p>
            <a:r>
              <a:rPr lang="en-US" sz="3500" dirty="0" smtClean="0"/>
              <a:t>What is happening to the kinetic energy?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C) Added heat now increases the temperature of the liquid. </a:t>
            </a:r>
          </a:p>
          <a:p>
            <a:pPr lvl="1"/>
            <a:r>
              <a:rPr lang="en-US" sz="4000" dirty="0" smtClean="0"/>
              <a:t>The average kinetic energy of the liquid increases until the boiling point is reached.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D) At the boiling point, vapor pressure of water equals atmospheric pressure.</a:t>
            </a:r>
          </a:p>
          <a:p>
            <a:pPr lvl="1"/>
            <a:r>
              <a:rPr lang="en-US" sz="4000" dirty="0" smtClean="0"/>
              <a:t>Temperature of the sample remains constant through the phase change.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E) Temperature of water vapor increases steadily as heat increases kinetic energy of the gas.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A) A phase diagram relates the states of a substance to temperature and pressure.</a:t>
            </a:r>
          </a:p>
          <a:p>
            <a:r>
              <a:rPr lang="en-US" sz="3500" dirty="0" smtClean="0"/>
              <a:t>B) It shows what phase a substance will be in at a specific temperature and pressure.</a:t>
            </a:r>
          </a:p>
          <a:p>
            <a:r>
              <a:rPr lang="en-US" sz="3500" dirty="0" smtClean="0"/>
              <a:t>C) The triple point is the point at which all three phases are in equilibrium.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D) Along the lines, two phases are in equilibrium with each other.</a:t>
            </a:r>
          </a:p>
          <a:p>
            <a:r>
              <a:rPr lang="en-US" sz="4000" dirty="0" smtClean="0"/>
              <a:t>E) The critical point is where the liquid and vapor phase are indistinguishable from each other.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ripl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1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Predict how the density of a solid compares to the density of a liquid or gas. (Front Tables)</a:t>
            </a:r>
          </a:p>
          <a:p>
            <a:r>
              <a:rPr lang="en-US" sz="3500" dirty="0" smtClean="0"/>
              <a:t>Do you think solids are compressible, why or why not? (Back Tables)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characteristics of a gas.</a:t>
            </a:r>
          </a:p>
          <a:p>
            <a:r>
              <a:rPr lang="en-US" dirty="0" smtClean="0"/>
              <a:t>I can describe the characteristics of a liquid.</a:t>
            </a:r>
          </a:p>
          <a:p>
            <a:r>
              <a:rPr lang="en-US" dirty="0" smtClean="0"/>
              <a:t>I can describe the characteristics of a solid.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Therefore, solids have a fixed volume and shape.</a:t>
            </a:r>
          </a:p>
          <a:p>
            <a:r>
              <a:rPr lang="en-US" sz="4000" dirty="0" smtClean="0"/>
              <a:t>Solids do not flow.</a:t>
            </a:r>
          </a:p>
          <a:p>
            <a:r>
              <a:rPr lang="en-US" sz="4000" dirty="0" smtClean="0"/>
              <a:t>Solids have high densities and are almost incompressible.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172642"/>
              </p:ext>
            </p:extLst>
          </p:nvPr>
        </p:nvGraphicFramePr>
        <p:xfrm>
          <a:off x="228600" y="60961"/>
          <a:ext cx="8686800" cy="656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16200"/>
                <a:gridCol w="3429000"/>
              </a:tblGrid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Liquid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Solid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</a:t>
                      </a:r>
                      <a:r>
                        <a:rPr lang="en-US" sz="2800" baseline="0" dirty="0" smtClean="0"/>
                        <a:t> Highly compressible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Slightly compressible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Incompressible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Low density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Higher density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Highest density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Fills container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Has a definite volume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Rigidly maintains volume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Takes shape of container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Takes shape of container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Keeps its own shape</a:t>
                      </a:r>
                      <a:endParaRPr lang="en-US" sz="2800" dirty="0"/>
                    </a:p>
                  </a:txBody>
                  <a:tcPr/>
                </a:tc>
              </a:tr>
              <a:tr h="11429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Rapid diffusion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Slower diffusion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Very slow diffusion</a:t>
                      </a:r>
                      <a:endParaRPr lang="en-US" sz="2800" dirty="0"/>
                    </a:p>
                  </a:txBody>
                  <a:tcPr/>
                </a:tc>
              </a:tr>
              <a:tr h="12801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High expansion</a:t>
                      </a:r>
                      <a:r>
                        <a:rPr lang="en-US" sz="2800" baseline="0" dirty="0" smtClean="0"/>
                        <a:t> when heated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 expansion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</a:t>
                      </a:r>
                      <a:r>
                        <a:rPr lang="en-US" sz="2800" baseline="0" dirty="0" smtClean="0"/>
                        <a:t> expansion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0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Intermolecular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explain why substances are solids, liquids, or gasses at room temperature.</a:t>
            </a:r>
          </a:p>
          <a:p>
            <a:r>
              <a:rPr lang="en-US" sz="3500" dirty="0" smtClean="0"/>
              <a:t>I can explain the different types of bonds.</a:t>
            </a:r>
          </a:p>
          <a:p>
            <a:r>
              <a:rPr lang="en-US" sz="3500" dirty="0" smtClean="0"/>
              <a:t>I can identify and explain the three types of intermolecular forces.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do you think determines the state of matter a substance is in? </a:t>
            </a:r>
          </a:p>
          <a:p>
            <a:r>
              <a:rPr lang="en-US" sz="3500" dirty="0" smtClean="0"/>
              <a:t>Why is water a liquid at room temperature and not a solid or a gas</a:t>
            </a:r>
            <a:r>
              <a:rPr lang="en-US" sz="3500" dirty="0" smtClean="0"/>
              <a:t>?</a:t>
            </a:r>
          </a:p>
          <a:p>
            <a:r>
              <a:rPr lang="en-US" sz="3500" dirty="0" smtClean="0"/>
              <a:t>What state of matter do you think has the weakest forces,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state of a substance at room temperature depends on the attractive forces between the particles.</a:t>
            </a:r>
          </a:p>
          <a:p>
            <a:pPr marL="708660" lvl="1" indent="-342900">
              <a:buAutoNum type="alphaUcParenR"/>
            </a:pPr>
            <a:r>
              <a:rPr lang="en-US" sz="3800" dirty="0" smtClean="0"/>
              <a:t>Strong forces at room temp: Solid</a:t>
            </a:r>
          </a:p>
          <a:p>
            <a:pPr marL="708660" lvl="1" indent="-342900">
              <a:buAutoNum type="alphaUcParenR"/>
            </a:pPr>
            <a:r>
              <a:rPr lang="en-US" sz="3800" dirty="0" smtClean="0"/>
              <a:t>Moderate forces at room temp: Liquid</a:t>
            </a:r>
          </a:p>
          <a:p>
            <a:pPr marL="708660" lvl="1" indent="-342900">
              <a:buAutoNum type="alphaUcParenR"/>
            </a:pPr>
            <a:r>
              <a:rPr lang="en-US" sz="3800" dirty="0" smtClean="0"/>
              <a:t>Weak forces at room temp: Gas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do atoms bond?</a:t>
            </a:r>
          </a:p>
          <a:p>
            <a:r>
              <a:rPr lang="en-US" sz="3500" dirty="0" smtClean="0"/>
              <a:t>What types of atoms bond in an ionic bond?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Atoms bond to form a more stable arrangement of electrons.</a:t>
            </a:r>
          </a:p>
          <a:p>
            <a:r>
              <a:rPr lang="en-US" sz="4000" dirty="0" smtClean="0"/>
              <a:t>In ionic bonds, a metal ion bonds with a non-metal ion.</a:t>
            </a:r>
          </a:p>
          <a:p>
            <a:r>
              <a:rPr lang="en-US" sz="4000" dirty="0" smtClean="0"/>
              <a:t>All ionic compounds are solids at room temperature.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state of matter are most metals in? </a:t>
            </a:r>
          </a:p>
          <a:p>
            <a:r>
              <a:rPr lang="en-US" sz="3500" dirty="0" smtClean="0"/>
              <a:t>What do you think bonds in a metallic bond?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Metallic bonds hold atoms together in a metal substance.</a:t>
            </a:r>
          </a:p>
          <a:p>
            <a:r>
              <a:rPr lang="en-US" sz="3800" dirty="0" smtClean="0"/>
              <a:t>Atoms of metals share electrons with each other to become more stable.</a:t>
            </a:r>
          </a:p>
          <a:p>
            <a:r>
              <a:rPr lang="en-US" sz="3800" dirty="0" smtClean="0"/>
              <a:t>Metallic bonds cause most metals to be solid at room temperature.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types of atoms form covalent bonds?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Covalent bonds form when two non-metals share electrons.</a:t>
            </a:r>
          </a:p>
          <a:p>
            <a:r>
              <a:rPr lang="en-US" sz="4000" dirty="0" smtClean="0"/>
              <a:t>Covalent molecules can be solids, liquids, or gases.</a:t>
            </a:r>
          </a:p>
          <a:p>
            <a:r>
              <a:rPr lang="en-US" sz="4000" dirty="0" smtClean="0"/>
              <a:t>In covalent molecules </a:t>
            </a:r>
            <a:r>
              <a:rPr lang="en-US" sz="4000" dirty="0" err="1" smtClean="0"/>
              <a:t>intramolecular</a:t>
            </a:r>
            <a:r>
              <a:rPr lang="en-US" sz="4000" dirty="0" smtClean="0"/>
              <a:t> forces hold the molecules together.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Intramolecular</a:t>
            </a:r>
            <a:r>
              <a:rPr lang="en-US" sz="3500" dirty="0" smtClean="0"/>
              <a:t> forces do not determine the state of matter.</a:t>
            </a:r>
          </a:p>
          <a:p>
            <a:r>
              <a:rPr lang="en-US" sz="3500" dirty="0" smtClean="0"/>
              <a:t>The forces of attraction between neighboring molecules are intermolecular forces.</a:t>
            </a:r>
          </a:p>
          <a:p>
            <a:r>
              <a:rPr lang="en-US" sz="3500" dirty="0" smtClean="0"/>
              <a:t>The strength of the intermolecular force determines whether a covalent molecule is a solid, liquid, or gas.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the difference between intermolecular and intramolecular bonds?</a:t>
            </a:r>
          </a:p>
          <a:p>
            <a:r>
              <a:rPr lang="en-US" sz="3500" dirty="0" smtClean="0"/>
              <a:t>What type of bond determines if a covalent substance is a solid, liquid, or gas at room temperature?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Predict what will happen to boiling points as the strength of the intermolecular forces increase. Make sure you can defend your answer.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Boiling points will increase as the strength of the intermolecular forces increases.</a:t>
            </a:r>
          </a:p>
          <a:p>
            <a:r>
              <a:rPr lang="en-US" sz="4000" dirty="0" smtClean="0"/>
              <a:t>Boiling points also increase with increases in atomic mass and size.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en-US" dirty="0" smtClean="0"/>
              <a:t>What determines the state of matter a substance is?</a:t>
            </a:r>
          </a:p>
          <a:p>
            <a:pPr marL="502920" indent="-457200">
              <a:buAutoNum type="arabicPeriod"/>
            </a:pPr>
            <a:r>
              <a:rPr lang="en-US" dirty="0" smtClean="0"/>
              <a:t>List the states of matter from weakest to strongest forces.</a:t>
            </a:r>
          </a:p>
          <a:p>
            <a:pPr marL="502920" indent="-457200">
              <a:buAutoNum type="arabicPeriod"/>
            </a:pPr>
            <a:r>
              <a:rPr lang="en-US" dirty="0" smtClean="0"/>
              <a:t>Explain why atoms bond.</a:t>
            </a:r>
          </a:p>
          <a:p>
            <a:pPr marL="502920" indent="-457200">
              <a:buAutoNum type="arabicPeriod"/>
            </a:pPr>
            <a:r>
              <a:rPr lang="en-US" dirty="0" smtClean="0"/>
              <a:t>What bonds in an ionic bond? Are ionic molecules solid, liquid or gas?</a:t>
            </a:r>
          </a:p>
          <a:p>
            <a:pPr marL="502920" indent="-457200">
              <a:buAutoNum type="arabicPeriod"/>
            </a:pPr>
            <a:r>
              <a:rPr lang="en-US" dirty="0" smtClean="0"/>
              <a:t>What bonds in a metallic bond? Are metallic substances solid, liquid or gas?</a:t>
            </a:r>
          </a:p>
          <a:p>
            <a:pPr marL="502920" indent="-457200">
              <a:buAutoNum type="arabicPeriod"/>
            </a:pPr>
            <a:r>
              <a:rPr lang="en-US" dirty="0" smtClean="0"/>
              <a:t>What bonds in a covalent bond? Are covalent substances solids, liquids, or gasses?</a:t>
            </a:r>
          </a:p>
          <a:p>
            <a:pPr marL="502920" indent="-457200">
              <a:buAutoNum type="arabicPeriod"/>
            </a:pPr>
            <a:r>
              <a:rPr lang="en-US" dirty="0" smtClean="0"/>
              <a:t>What is the difference between intramolecular forces and intermolecular forces?</a:t>
            </a:r>
          </a:p>
          <a:p>
            <a:pPr marL="502920" indent="-457200">
              <a:buAutoNum type="arabicPeriod"/>
            </a:pPr>
            <a:r>
              <a:rPr lang="en-US" dirty="0" smtClean="0"/>
              <a:t>What type of force, intermolecular or intramolecular forces determine the state of matter for a covalent bond?</a:t>
            </a:r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There are three types of intermolecular forces:</a:t>
            </a:r>
          </a:p>
          <a:p>
            <a:pPr marL="4572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A) dispersion forces</a:t>
            </a:r>
          </a:p>
          <a:p>
            <a:pPr marL="4572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B) dipole-dipole forces</a:t>
            </a:r>
          </a:p>
          <a:p>
            <a:pPr marL="4572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C) hydrogen bonds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shape are most atoms?</a:t>
            </a:r>
          </a:p>
          <a:p>
            <a:r>
              <a:rPr lang="en-US" sz="3500" dirty="0" smtClean="0"/>
              <a:t>What would happen to the charges of an atom if the atom was squished in the middle?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are the three states of matter?</a:t>
            </a:r>
          </a:p>
          <a:p>
            <a:r>
              <a:rPr lang="en-US" sz="3500" dirty="0" smtClean="0"/>
              <a:t>List all of the properties you know about a gas.</a:t>
            </a:r>
          </a:p>
          <a:p>
            <a:r>
              <a:rPr lang="en-US" sz="3500" dirty="0" smtClean="0"/>
              <a:t>Draw a picture of molecules in a gas.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1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Atoms are normally spherical in shape. </a:t>
            </a:r>
          </a:p>
          <a:p>
            <a:r>
              <a:rPr lang="en-US" sz="3500" dirty="0" smtClean="0"/>
              <a:t>Atoms can lose their spherical shape and cause a temporary dipole.</a:t>
            </a:r>
          </a:p>
          <a:p>
            <a:r>
              <a:rPr lang="en-US" sz="3500" dirty="0" smtClean="0"/>
              <a:t>A dipole is the separation of the two charges by some distance.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238999" cy="430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6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A temporary dipole in one atom can cause a dipole in its neighbor.</a:t>
            </a:r>
          </a:p>
          <a:p>
            <a:r>
              <a:rPr lang="en-US" sz="3500" dirty="0"/>
              <a:t>This happens because like charges repel like charges.</a:t>
            </a:r>
          </a:p>
          <a:p>
            <a:r>
              <a:rPr lang="en-US" sz="3500" dirty="0"/>
              <a:t>This is called an induced dipole.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How will atoms arrange themselves if they have induced dipoles?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The atoms arrange themselves so that opposite charges are lined up.</a:t>
            </a:r>
          </a:p>
          <a:p>
            <a:r>
              <a:rPr lang="en-US" sz="3500" dirty="0"/>
              <a:t>A dispersion force is the attraction between induced dipoles.</a:t>
            </a:r>
          </a:p>
          <a:p>
            <a:r>
              <a:rPr lang="en-US" sz="3500" dirty="0"/>
              <a:t>All molecular substances have dispersion forces.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polarity?</a:t>
            </a:r>
          </a:p>
          <a:p>
            <a:r>
              <a:rPr lang="en-US" sz="3500" dirty="0" smtClean="0"/>
              <a:t>Give an example of a polar molecule.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Polar molecules have an unequal sharing of electrons.</a:t>
            </a:r>
          </a:p>
          <a:p>
            <a:r>
              <a:rPr lang="en-US" sz="3500" dirty="0" smtClean="0"/>
              <a:t>Polar molecules have permanent dipoles.</a:t>
            </a:r>
          </a:p>
          <a:p>
            <a:r>
              <a:rPr lang="en-US" sz="3500" dirty="0" smtClean="0"/>
              <a:t>Attractions between opposite charges of neighboring permanent dipoles are: dipole-dipole forces.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Is hydrogen a small or large atom? </a:t>
            </a:r>
            <a:endParaRPr lang="en-US" sz="3500" dirty="0"/>
          </a:p>
          <a:p>
            <a:r>
              <a:rPr lang="en-US" sz="3500" dirty="0" smtClean="0"/>
              <a:t>Do you think hydrogen would be able to hold onto an electron in a molecule? Why or why not?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Atoms bonded to hydrogen can cause a special intermolecular force.</a:t>
            </a:r>
          </a:p>
          <a:p>
            <a:r>
              <a:rPr lang="en-US" sz="3200" dirty="0" smtClean="0"/>
              <a:t>Hydrogen bonds form because the hydrogen atom has a slight positive charge.</a:t>
            </a:r>
          </a:p>
          <a:p>
            <a:r>
              <a:rPr lang="en-US" sz="3200" dirty="0" smtClean="0"/>
              <a:t>The atom hydrogen bonds to has a slight negative charge.</a:t>
            </a:r>
          </a:p>
          <a:p>
            <a:r>
              <a:rPr lang="en-US" sz="3200" dirty="0" smtClean="0"/>
              <a:t>This results in small partial charges that attract.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liquids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Gases have particles that are far apart.</a:t>
            </a:r>
          </a:p>
          <a:p>
            <a:r>
              <a:rPr lang="en-US" sz="4000" dirty="0" smtClean="0"/>
              <a:t>Gases fill their containers.</a:t>
            </a:r>
          </a:p>
          <a:p>
            <a:r>
              <a:rPr lang="en-US" sz="4000" dirty="0" smtClean="0"/>
              <a:t>Gas particles are in rapid motion.</a:t>
            </a:r>
          </a:p>
          <a:p>
            <a:r>
              <a:rPr lang="en-US" sz="4000" dirty="0" smtClean="0"/>
              <a:t>Since gas particles are far apart, they have low densities.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1"/>
            <a:ext cx="6324600" cy="1143000"/>
          </a:xfrm>
        </p:spPr>
        <p:txBody>
          <a:bodyPr/>
          <a:lstStyle/>
          <a:p>
            <a:r>
              <a:rPr lang="en-US" dirty="0" smtClean="0"/>
              <a:t>Review from yesterday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25689"/>
            <a:ext cx="6172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What determines the state of matter a covalent molecule is 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What shape does an atom normally have? What happens when an atom is compressed in the middle?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Draw a picture of a dispersion force.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Define polarity and give an example of a polar substance.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Explain how a hydrogen bond works.</a:t>
            </a:r>
          </a:p>
        </p:txBody>
      </p:sp>
    </p:spTree>
    <p:extLst>
      <p:ext uri="{BB962C8B-B14F-4D97-AF65-F5344CB8AC3E}">
        <p14:creationId xmlns:p14="http://schemas.microsoft.com/office/powerpoint/2010/main" val="25350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explain the properties of liquids.</a:t>
            </a:r>
          </a:p>
          <a:p>
            <a:r>
              <a:rPr lang="en-US" sz="3500" dirty="0" smtClean="0"/>
              <a:t>I can define viscosity.</a:t>
            </a:r>
          </a:p>
          <a:p>
            <a:r>
              <a:rPr lang="en-US" sz="3500" dirty="0" smtClean="0"/>
              <a:t>I can give examples of liquids that have high and low viscosities.</a:t>
            </a:r>
          </a:p>
          <a:p>
            <a:r>
              <a:rPr lang="en-US" sz="3500" dirty="0" smtClean="0"/>
              <a:t>I can explain what happens to viscosity as temperatures change.</a:t>
            </a:r>
          </a:p>
          <a:p>
            <a:r>
              <a:rPr lang="en-US" sz="3500" dirty="0" smtClean="0"/>
              <a:t>I can explain surface tension.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Do all liquids flow as easily? Why or why not?</a:t>
            </a:r>
          </a:p>
          <a:p>
            <a:r>
              <a:rPr lang="en-US" sz="3500" dirty="0" smtClean="0"/>
              <a:t>What do you think viscosity is?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physical properties of liquids are determined by the nature and strength of the intermolecular forces present.</a:t>
            </a:r>
          </a:p>
          <a:p>
            <a:r>
              <a:rPr lang="en-US" sz="3800" dirty="0" smtClean="0"/>
              <a:t>Viscosity is the friction or resistance to motion that exists between liquid molecules when they move past each other.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Give an example of a liquid that has high viscosity.</a:t>
            </a:r>
          </a:p>
          <a:p>
            <a:r>
              <a:rPr lang="en-US" sz="3500" dirty="0" smtClean="0"/>
              <a:t>Give an example of a liquid that has low viscosity.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High viscosity will result in slow pouring like with syrup and molasses.</a:t>
            </a:r>
          </a:p>
          <a:p>
            <a:r>
              <a:rPr lang="en-US" sz="3800" dirty="0" smtClean="0"/>
              <a:t>The stronger the attraction between molecules, the greater the resistance to flow.</a:t>
            </a:r>
          </a:p>
          <a:p>
            <a:r>
              <a:rPr lang="en-US" sz="3800" dirty="0" smtClean="0"/>
              <a:t>The viscosity of a liquid depends on its intermolecular forces.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What will cold temperatures do to viscosity? Why?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Molecules with hydrogen bonds have relatively high viscosity.</a:t>
            </a:r>
          </a:p>
          <a:p>
            <a:r>
              <a:rPr lang="en-US" sz="3800" dirty="0" smtClean="0"/>
              <a:t>Viscosity increases as temperature decreases.</a:t>
            </a:r>
          </a:p>
          <a:p>
            <a:r>
              <a:rPr lang="en-US" sz="3800" dirty="0" smtClean="0"/>
              <a:t>At lower temperatures, liquid molecules slow down, so they stay closer together and there is more friction.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surface tension? What do you think causes it?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diffusion?</a:t>
            </a:r>
          </a:p>
          <a:p>
            <a:r>
              <a:rPr lang="en-US" sz="3500" dirty="0" smtClean="0"/>
              <a:t>Will diffusion be faster or slower with gasses? Make sure you can explain why.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Therefore, it is more difficult to overcome the attractive forces between them and they do not flow easily.</a:t>
            </a:r>
          </a:p>
          <a:p>
            <a:r>
              <a:rPr lang="en-US" sz="3800" dirty="0" smtClean="0"/>
              <a:t>At the surface of  a liquid, there is an imbalance of forces.</a:t>
            </a:r>
          </a:p>
          <a:p>
            <a:r>
              <a:rPr lang="en-US" sz="3800" dirty="0" smtClean="0"/>
              <a:t>Surface tension is the result of the imbalances of forces.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Surface tension causes the surface to behave as if it had a thin film across it.</a:t>
            </a:r>
          </a:p>
          <a:p>
            <a:r>
              <a:rPr lang="en-US" sz="3800" dirty="0" smtClean="0"/>
              <a:t>Surface tension explains why:</a:t>
            </a:r>
          </a:p>
          <a:p>
            <a:pPr lvl="1"/>
            <a:r>
              <a:rPr lang="en-US" sz="3800" dirty="0" smtClean="0"/>
              <a:t>Water bugs can walk on water.</a:t>
            </a:r>
          </a:p>
          <a:p>
            <a:pPr lvl="1"/>
            <a:r>
              <a:rPr lang="en-US" sz="3800" dirty="0" smtClean="0"/>
              <a:t>Needles can float.</a:t>
            </a:r>
          </a:p>
          <a:p>
            <a:pPr lvl="1"/>
            <a:r>
              <a:rPr lang="en-US" sz="3800" dirty="0" smtClean="0"/>
              <a:t>Raindrops bead on a car.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How do you think intermolecular forces affect surface tension? Why?</a:t>
            </a:r>
          </a:p>
          <a:p>
            <a:r>
              <a:rPr lang="en-US" sz="3500" dirty="0" smtClean="0"/>
              <a:t>What will lower temperatures do to surface tension?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surface tension of a liquid increases with stronger intermolecular forces.</a:t>
            </a:r>
          </a:p>
          <a:p>
            <a:r>
              <a:rPr lang="en-US" sz="4000" dirty="0" smtClean="0"/>
              <a:t>Surface tension of a liquid increases when temperature is lowered.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 properties of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Liquid Review </a:t>
            </a:r>
          </a:p>
          <a:p>
            <a:r>
              <a:rPr lang="en-US" dirty="0" smtClean="0"/>
              <a:t>Define viscosity.</a:t>
            </a:r>
          </a:p>
          <a:p>
            <a:r>
              <a:rPr lang="en-US" dirty="0" smtClean="0"/>
              <a:t>Give an example of a liquid with high viscosity and low viscosity.</a:t>
            </a:r>
          </a:p>
          <a:p>
            <a:r>
              <a:rPr lang="en-US" dirty="0" smtClean="0"/>
              <a:t>Explain what causes surface tension.</a:t>
            </a:r>
          </a:p>
          <a:p>
            <a:r>
              <a:rPr lang="en-US" dirty="0" smtClean="0"/>
              <a:t>Explain what low temperatures do to viscosity and why.</a:t>
            </a:r>
          </a:p>
          <a:p>
            <a:r>
              <a:rPr lang="en-US" dirty="0" smtClean="0"/>
              <a:t>Explain what low temperatures do to surface tension and why.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identify the unique properties of water.</a:t>
            </a:r>
          </a:p>
          <a:p>
            <a:r>
              <a:rPr lang="en-US" sz="3500" dirty="0" smtClean="0"/>
              <a:t>I can explain the unique properties of water.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List the unique properties of water that you are aware of.</a:t>
            </a:r>
          </a:p>
          <a:p>
            <a:r>
              <a:rPr lang="en-US" sz="3500" dirty="0" smtClean="0"/>
              <a:t>Where on Earth is water found?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Water is the most abundant substance on the Earth’s surface.</a:t>
            </a:r>
          </a:p>
          <a:p>
            <a:r>
              <a:rPr lang="en-US" sz="4000" dirty="0" smtClean="0"/>
              <a:t>Water is found in the Earth’s atmosphere, crust, and surface.</a:t>
            </a:r>
          </a:p>
          <a:p>
            <a:r>
              <a:rPr lang="en-US" sz="4000" dirty="0" smtClean="0"/>
              <a:t>We are made of 60% water.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Gases undergo rapid diffusion because the particles are far apart and always moving.</a:t>
            </a:r>
          </a:p>
          <a:p>
            <a:r>
              <a:rPr lang="en-US" sz="4000" dirty="0" smtClean="0"/>
              <a:t>Gases are highly compressible.</a:t>
            </a:r>
          </a:p>
          <a:p>
            <a:r>
              <a:rPr lang="en-US" sz="4000" dirty="0" smtClean="0"/>
              <a:t>Gases have high expansion when heated.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type of molecule is water (ionic, metallic, or covalent)?</a:t>
            </a:r>
          </a:p>
          <a:p>
            <a:r>
              <a:rPr lang="en-US" sz="3500" dirty="0" smtClean="0"/>
              <a:t>What other forces make up a water molecule? Why would that be important?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Many of the unique properties of water are a result of the strong intermolecular forces.</a:t>
            </a:r>
          </a:p>
          <a:p>
            <a:r>
              <a:rPr lang="en-US" sz="4000" dirty="0" smtClean="0"/>
              <a:t>Hydrogen bonds form between the hydrogen water molecules.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How do you think mass affects the boiling point of a substance?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90854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682734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350960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81628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molecules all have masses similar to water, why do you think water’s boiling point is so much higher?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does it take lakes so long to warm up or cool down, even when temperatures are extremely hot or cold?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AutoNum type="alphaUcParenR"/>
            </a:pPr>
            <a:r>
              <a:rPr lang="en-US" sz="3000" dirty="0" smtClean="0"/>
              <a:t>The boiling point of water is high and causes water to be a liquid at room temperature.</a:t>
            </a:r>
          </a:p>
          <a:p>
            <a:pPr marL="502920" indent="-457200">
              <a:buAutoNum type="alphaUcParenR"/>
            </a:pPr>
            <a:r>
              <a:rPr lang="en-US" sz="3000" dirty="0" smtClean="0"/>
              <a:t>Water is able to absorb or release large quantities of heat without large changes in temp.</a:t>
            </a:r>
          </a:p>
          <a:p>
            <a:pPr marL="605790" lvl="1" indent="-285750">
              <a:buFontTx/>
              <a:buChar char="-"/>
            </a:pPr>
            <a:r>
              <a:rPr lang="en-US" sz="3000" dirty="0" smtClean="0"/>
              <a:t>This is why oceans and lakes help control climate.</a:t>
            </a:r>
          </a:p>
          <a:p>
            <a:pPr marL="605790" lvl="1" indent="-285750">
              <a:buFontTx/>
              <a:buChar char="-"/>
            </a:pPr>
            <a:r>
              <a:rPr lang="en-US" sz="3000" dirty="0" smtClean="0"/>
              <a:t>Without water on the surface, the Earth would exhibit larger temperature changes.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What happens to most things when they freeze? </a:t>
            </a:r>
          </a:p>
          <a:p>
            <a:r>
              <a:rPr lang="en-US" sz="3500" dirty="0" smtClean="0"/>
              <a:t>What happens to water when it freezes?</a:t>
            </a:r>
          </a:p>
          <a:p>
            <a:r>
              <a:rPr lang="en-US" sz="3500" dirty="0" smtClean="0"/>
              <a:t>Why does ice float?</a:t>
            </a:r>
          </a:p>
          <a:p>
            <a:r>
              <a:rPr lang="en-US" sz="3500" dirty="0" smtClean="0"/>
              <a:t>Why is it an advantage for a lake to freeze from the top down instead of the bottom up?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800" dirty="0" smtClean="0"/>
              <a:t>C) The density of ice is less than liquid water.</a:t>
            </a:r>
          </a:p>
          <a:p>
            <a:pPr marL="45720" indent="0">
              <a:buNone/>
            </a:pPr>
            <a:r>
              <a:rPr lang="en-US" sz="3800" dirty="0" smtClean="0"/>
              <a:t>	- Ice expands when it freezes.</a:t>
            </a:r>
          </a:p>
          <a:p>
            <a:pPr marL="4572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- Ponds and lakes freeze from the top down.</a:t>
            </a:r>
          </a:p>
          <a:p>
            <a:pPr marL="4572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- Ice is a good insulator, keeping plants and animals at 	the bottom of a pond or lake.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/>
              <a:t>D) Water has a high surface tension.</a:t>
            </a:r>
          </a:p>
          <a:p>
            <a:pPr marL="4572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 This is important for moving water from roots to tops of trees: capillary action.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/>
              <a:t>E) Water has a high heat of vaporization.</a:t>
            </a:r>
          </a:p>
          <a:p>
            <a:pPr marL="4572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 Heat of vaporization is the amount of heat required to convert a liquid into a gas.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does it mean for a gas to be compressible? (Front Tables)</a:t>
            </a:r>
          </a:p>
          <a:p>
            <a:r>
              <a:rPr lang="en-US" sz="3500" dirty="0" smtClean="0"/>
              <a:t>Why do gasses expand when heated? (Back Tables)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is water considered the universal solvent?</a:t>
            </a:r>
          </a:p>
          <a:p>
            <a:r>
              <a:rPr lang="en-US" sz="3500" dirty="0" smtClean="0"/>
              <a:t>Rule: Like dissolves like.</a:t>
            </a:r>
          </a:p>
          <a:p>
            <a:r>
              <a:rPr lang="en-US" sz="3500" dirty="0" smtClean="0"/>
              <a:t>What types of molecules can water dissolve?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/>
              <a:t>F) Water is also the universal solvent.</a:t>
            </a:r>
          </a:p>
          <a:p>
            <a:pPr marL="4572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 Water will dissolve anything that is polar because water is polar.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What explains water’s unique properties?</a:t>
            </a:r>
          </a:p>
          <a:p>
            <a:r>
              <a:rPr lang="en-US" sz="3500" dirty="0" smtClean="0"/>
              <a:t>Why is water liquid at room temperature?</a:t>
            </a:r>
          </a:p>
          <a:p>
            <a:r>
              <a:rPr lang="en-US" sz="3500" dirty="0" smtClean="0"/>
              <a:t>Why does water help to control climate?</a:t>
            </a:r>
          </a:p>
          <a:p>
            <a:r>
              <a:rPr lang="en-US" sz="3500" dirty="0" smtClean="0"/>
              <a:t>How is the density of ice an advantage for ponds and lakes?</a:t>
            </a:r>
          </a:p>
          <a:p>
            <a:r>
              <a:rPr lang="en-US" sz="3500" dirty="0" smtClean="0"/>
              <a:t>What types of molecules can water dissolve? Why?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describe the arrangement of particles in a solid.</a:t>
            </a:r>
          </a:p>
          <a:p>
            <a:r>
              <a:rPr lang="en-US" sz="3500" dirty="0" smtClean="0"/>
              <a:t>I can describe the different types of solids, including: crystalline and amorphous solids.</a:t>
            </a:r>
          </a:p>
          <a:p>
            <a:r>
              <a:rPr lang="en-US" sz="3500" dirty="0" smtClean="0"/>
              <a:t>I can give examples of crystalline and amorphous solids.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Describe the atoms in a solid. Draw a picture if you prefer.</a:t>
            </a:r>
          </a:p>
          <a:p>
            <a:r>
              <a:rPr lang="en-US" sz="3500" dirty="0" smtClean="0"/>
              <a:t>How would you classify the states of matter based on order? Which state has the most order? Which state has the least?</a:t>
            </a:r>
          </a:p>
          <a:p>
            <a:r>
              <a:rPr lang="en-US" sz="3500" dirty="0" smtClean="0"/>
              <a:t>What is a crystal?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Particles that make up a solid are in a fixed position.</a:t>
            </a:r>
          </a:p>
          <a:p>
            <a:r>
              <a:rPr lang="en-US" sz="4000" dirty="0" smtClean="0"/>
              <a:t>The particles that make up a solids are not free to move away from each other.</a:t>
            </a:r>
          </a:p>
          <a:p>
            <a:r>
              <a:rPr lang="en-US" sz="4000" dirty="0" smtClean="0"/>
              <a:t>Most solid substances are crystalline in nature.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Crystalline solids have particles that are in a highly ordered repeating pattern called a crystal.</a:t>
            </a:r>
          </a:p>
          <a:p>
            <a:r>
              <a:rPr lang="en-US" sz="4000" dirty="0" smtClean="0"/>
              <a:t>Examples of crystals include: snow, sugar, salt.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Predict what you think the word hydrate means?</a:t>
            </a:r>
          </a:p>
          <a:p>
            <a:pPr marL="45720" indent="0">
              <a:buNone/>
            </a:pPr>
            <a:endParaRPr lang="en-US" sz="3500" dirty="0" smtClean="0"/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Soaking in the tub does </a:t>
            </a:r>
            <a:r>
              <a:rPr lang="en-US" dirty="0">
                <a:solidFill>
                  <a:srgbClr val="FF0000"/>
                </a:solidFill>
              </a:rPr>
              <a:t>hydrate</a:t>
            </a:r>
            <a:r>
              <a:rPr lang="en-US" dirty="0"/>
              <a:t> the skin, but only briefly.</a:t>
            </a:r>
          </a:p>
        </p:txBody>
      </p:sp>
    </p:spTree>
    <p:extLst>
      <p:ext uri="{BB962C8B-B14F-4D97-AF65-F5344CB8AC3E}">
        <p14:creationId xmlns:p14="http://schemas.microsoft.com/office/powerpoint/2010/main" val="34572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List the properties of a liquid that you know.</a:t>
            </a:r>
          </a:p>
          <a:p>
            <a:r>
              <a:rPr lang="en-US" sz="3500" dirty="0" smtClean="0"/>
              <a:t>Draw a picture of a molecules in a liquid.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Ionic crystals are often formed in water and have water in their solid structure.</a:t>
            </a:r>
          </a:p>
          <a:p>
            <a:r>
              <a:rPr lang="en-US" sz="4000" dirty="0" smtClean="0"/>
              <a:t>A solid with water in its solid structure is called a hydrate.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Some substances are rigid and appear solid but do not behave like crystalline solids.</a:t>
            </a:r>
          </a:p>
          <a:p>
            <a:r>
              <a:rPr lang="en-US" sz="4000" dirty="0" smtClean="0"/>
              <a:t>These substances are called amorphous solids.</a:t>
            </a:r>
          </a:p>
          <a:p>
            <a:r>
              <a:rPr lang="en-US" sz="4000" dirty="0" smtClean="0"/>
              <a:t>Amorphous comes from a Greek word meaning without form.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viscosity?</a:t>
            </a:r>
          </a:p>
          <a:p>
            <a:r>
              <a:rPr lang="en-US" sz="3500" dirty="0" smtClean="0"/>
              <a:t>Predict how a liquid would behave if it had an extremely high viscosity (higher than molasses or syrup).</a:t>
            </a:r>
          </a:p>
          <a:p>
            <a:r>
              <a:rPr lang="en-US" sz="3500" dirty="0" smtClean="0"/>
              <a:t>What would super cooling do to viscosity? Why?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Examples of common amorphous solids include: Glass, rubber, plastics.</a:t>
            </a:r>
          </a:p>
          <a:p>
            <a:r>
              <a:rPr lang="en-US" sz="3800" dirty="0" smtClean="0"/>
              <a:t>Amorphous solids are actually liquids that have been cooled to low temperatures.</a:t>
            </a:r>
          </a:p>
          <a:p>
            <a:r>
              <a:rPr lang="en-US" sz="3800" dirty="0" smtClean="0"/>
              <a:t>The low temperatures cause the viscosities to be very high.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viscosities are so high they prevent the flow of the liquid.</a:t>
            </a:r>
          </a:p>
          <a:p>
            <a:r>
              <a:rPr lang="en-US" sz="4000" dirty="0" smtClean="0"/>
              <a:t>The particles are trapped in the disordered arrangement that is characteristic of liquids.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500" dirty="0" smtClean="0"/>
              <a:t>Why would a super cooled liquid behave like a solid?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However, they act like solids because they do not flow very well.</a:t>
            </a:r>
          </a:p>
          <a:p>
            <a:r>
              <a:rPr lang="en-US" sz="4000" dirty="0" smtClean="0"/>
              <a:t>When amorphous solids are heated, they get softer over a wide range of temperatures.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I can identify the physical properties of solids.</a:t>
            </a:r>
          </a:p>
          <a:p>
            <a:r>
              <a:rPr lang="en-US" sz="3000" dirty="0" smtClean="0"/>
              <a:t>I can identify the four types of solids, including metallic solids, ionic solids, molecular solids, and covalent network solids.</a:t>
            </a:r>
          </a:p>
          <a:p>
            <a:r>
              <a:rPr lang="en-US" sz="3000" dirty="0" smtClean="0"/>
              <a:t>I can identify the atoms that form the bonds in each type of solid.</a:t>
            </a:r>
          </a:p>
          <a:p>
            <a:r>
              <a:rPr lang="en-US" sz="3000" dirty="0" smtClean="0"/>
              <a:t>I can identify the properties of each type of solid.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are not in use.</a:t>
            </a:r>
          </a:p>
          <a:p>
            <a:pPr lvl="1"/>
            <a:r>
              <a:rPr lang="en-US" sz="3500" dirty="0"/>
              <a:t>No Side conversations.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32478</TotalTime>
  <Words>5367</Words>
  <Application>Microsoft Office PowerPoint</Application>
  <PresentationFormat>On-screen Show (4:3)</PresentationFormat>
  <Paragraphs>575</Paragraphs>
  <Slides>188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188</vt:i4>
      </vt:variant>
    </vt:vector>
  </HeadingPairs>
  <TitlesOfParts>
    <vt:vector size="189" baseType="lpstr">
      <vt:lpstr>Grid</vt:lpstr>
      <vt:lpstr>States of Matter</vt:lpstr>
      <vt:lpstr>PowerPoint Presentation</vt:lpstr>
      <vt:lpstr>PowerPoint Presentation</vt:lpstr>
      <vt:lpstr>Questions</vt:lpstr>
      <vt:lpstr>PowerPoint Presentation</vt:lpstr>
      <vt:lpstr>Questions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  <vt:lpstr>PowerPoint Presentation</vt:lpstr>
      <vt:lpstr>questions</vt:lpstr>
      <vt:lpstr>PowerPoint Presentation</vt:lpstr>
      <vt:lpstr>PowerPoint Presentation</vt:lpstr>
      <vt:lpstr>Intermolecular forces</vt:lpstr>
      <vt:lpstr>PowerPoint Presentation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  <vt:lpstr>PowerPoint Presentation</vt:lpstr>
      <vt:lpstr>PowerPoint Presentation</vt:lpstr>
      <vt:lpstr>Dispersion forces</vt:lpstr>
      <vt:lpstr>PowerPoint Presentation</vt:lpstr>
      <vt:lpstr>Dispersion forces</vt:lpstr>
      <vt:lpstr>PowerPoint Presentation</vt:lpstr>
      <vt:lpstr>Dispersion forces</vt:lpstr>
      <vt:lpstr>PowerPoint Presentation</vt:lpstr>
      <vt:lpstr>Dipole-dipole forces</vt:lpstr>
      <vt:lpstr>PowerPoint Presentation</vt:lpstr>
      <vt:lpstr>Hydrogen bonding</vt:lpstr>
      <vt:lpstr>Properties of liquids</vt:lpstr>
      <vt:lpstr>Review from yesterday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Unusual properties of 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Special properties of 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Liquid Review</vt:lpstr>
      <vt:lpstr>The Nature of solids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Soaking in the tub does hydrate the skin, but only briefly.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Solids</vt:lpstr>
      <vt:lpstr>PowerPoint Presentation</vt:lpstr>
      <vt:lpstr>PowerPoint Presentation</vt:lpstr>
      <vt:lpstr>PowerPoint Presentation</vt:lpstr>
      <vt:lpstr>Bonding in solids</vt:lpstr>
      <vt:lpstr>Bonding</vt:lpstr>
      <vt:lpstr>PowerPoint Presentation</vt:lpstr>
      <vt:lpstr>Metallic Solids</vt:lpstr>
      <vt:lpstr>Metallic solids</vt:lpstr>
      <vt:lpstr>Metallic solids</vt:lpstr>
      <vt:lpstr>Metallic solids</vt:lpstr>
      <vt:lpstr>Molecular solids</vt:lpstr>
      <vt:lpstr>Molecular solids</vt:lpstr>
      <vt:lpstr>Molecular solids</vt:lpstr>
      <vt:lpstr>PowerPoint Presentation</vt:lpstr>
      <vt:lpstr>Ionic solids</vt:lpstr>
      <vt:lpstr>Ionic solids</vt:lpstr>
      <vt:lpstr>Ionic solids</vt:lpstr>
      <vt:lpstr>PowerPoint Presentation</vt:lpstr>
      <vt:lpstr>Covalent network solids</vt:lpstr>
      <vt:lpstr>Covalent network</vt:lpstr>
      <vt:lpstr>Covalent network</vt:lpstr>
      <vt:lpstr>Changes of 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Evaporation and condensation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Freezing and melting points</vt:lpstr>
      <vt:lpstr>Review from Friday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Heating curves and phase diagrams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Diagrams</vt:lpstr>
      <vt:lpstr>PowerPoint Presentation</vt:lpstr>
      <vt:lpstr>PowerPoint Presentation</vt:lpstr>
    </vt:vector>
  </TitlesOfParts>
  <Company>Vestaburg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VCS</dc:creator>
  <cp:lastModifiedBy>Amanda Slezak</cp:lastModifiedBy>
  <cp:revision>44</cp:revision>
  <dcterms:created xsi:type="dcterms:W3CDTF">2010-12-03T18:06:55Z</dcterms:created>
  <dcterms:modified xsi:type="dcterms:W3CDTF">2015-03-05T12:35:00Z</dcterms:modified>
</cp:coreProperties>
</file>