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306" r:id="rId4"/>
    <p:sldId id="316" r:id="rId5"/>
    <p:sldId id="274" r:id="rId6"/>
    <p:sldId id="275" r:id="rId7"/>
    <p:sldId id="317" r:id="rId8"/>
    <p:sldId id="276" r:id="rId9"/>
    <p:sldId id="318" r:id="rId10"/>
    <p:sldId id="277" r:id="rId11"/>
    <p:sldId id="257" r:id="rId12"/>
    <p:sldId id="305" r:id="rId13"/>
    <p:sldId id="312" r:id="rId14"/>
    <p:sldId id="313" r:id="rId15"/>
    <p:sldId id="258" r:id="rId16"/>
    <p:sldId id="314" r:id="rId17"/>
    <p:sldId id="259" r:id="rId18"/>
    <p:sldId id="260" r:id="rId19"/>
    <p:sldId id="261" r:id="rId20"/>
    <p:sldId id="315" r:id="rId21"/>
    <p:sldId id="262" r:id="rId22"/>
    <p:sldId id="263" r:id="rId23"/>
    <p:sldId id="319" r:id="rId24"/>
    <p:sldId id="264" r:id="rId25"/>
    <p:sldId id="307" r:id="rId26"/>
    <p:sldId id="265" r:id="rId27"/>
    <p:sldId id="320" r:id="rId28"/>
    <p:sldId id="266" r:id="rId29"/>
    <p:sldId id="321" r:id="rId30"/>
    <p:sldId id="267" r:id="rId31"/>
    <p:sldId id="268" r:id="rId32"/>
    <p:sldId id="269" r:id="rId33"/>
    <p:sldId id="270" r:id="rId34"/>
    <p:sldId id="271" r:id="rId35"/>
    <p:sldId id="322" r:id="rId36"/>
    <p:sldId id="272" r:id="rId37"/>
    <p:sldId id="308" r:id="rId38"/>
    <p:sldId id="323" r:id="rId39"/>
    <p:sldId id="278" r:id="rId40"/>
    <p:sldId id="324" r:id="rId41"/>
    <p:sldId id="279" r:id="rId42"/>
    <p:sldId id="325" r:id="rId43"/>
    <p:sldId id="280" r:id="rId44"/>
    <p:sldId id="281" r:id="rId45"/>
    <p:sldId id="282" r:id="rId46"/>
    <p:sldId id="326" r:id="rId47"/>
    <p:sldId id="283" r:id="rId48"/>
    <p:sldId id="309" r:id="rId49"/>
    <p:sldId id="327" r:id="rId50"/>
    <p:sldId id="284" r:id="rId51"/>
    <p:sldId id="328" r:id="rId52"/>
    <p:sldId id="285" r:id="rId53"/>
    <p:sldId id="286" r:id="rId54"/>
    <p:sldId id="287" r:id="rId55"/>
    <p:sldId id="288" r:id="rId56"/>
    <p:sldId id="289" r:id="rId57"/>
    <p:sldId id="333" r:id="rId58"/>
    <p:sldId id="290" r:id="rId59"/>
    <p:sldId id="310" r:id="rId60"/>
    <p:sldId id="329" r:id="rId61"/>
    <p:sldId id="291" r:id="rId62"/>
    <p:sldId id="330" r:id="rId63"/>
    <p:sldId id="292" r:id="rId64"/>
    <p:sldId id="293" r:id="rId65"/>
    <p:sldId id="294" r:id="rId66"/>
    <p:sldId id="331" r:id="rId67"/>
    <p:sldId id="295" r:id="rId68"/>
    <p:sldId id="332" r:id="rId69"/>
    <p:sldId id="296" r:id="rId70"/>
    <p:sldId id="297" r:id="rId71"/>
    <p:sldId id="298" r:id="rId72"/>
    <p:sldId id="334" r:id="rId73"/>
    <p:sldId id="299" r:id="rId74"/>
    <p:sldId id="311" r:id="rId75"/>
    <p:sldId id="335" r:id="rId76"/>
    <p:sldId id="300" r:id="rId77"/>
    <p:sldId id="301" r:id="rId78"/>
    <p:sldId id="302" r:id="rId79"/>
    <p:sldId id="303" r:id="rId80"/>
    <p:sldId id="304" r:id="rId81"/>
    <p:sldId id="336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700DF-ACD5-4F18-A9F8-C5D3C26B00FA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361F-4A96-44BE-9599-FCBD25FA8F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700DF-ACD5-4F18-A9F8-C5D3C26B00FA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361F-4A96-44BE-9599-FCBD25FA8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700DF-ACD5-4F18-A9F8-C5D3C26B00FA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361F-4A96-44BE-9599-FCBD25FA8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700DF-ACD5-4F18-A9F8-C5D3C26B00FA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361F-4A96-44BE-9599-FCBD25FA8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700DF-ACD5-4F18-A9F8-C5D3C26B00FA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361F-4A96-44BE-9599-FCBD25FA8F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700DF-ACD5-4F18-A9F8-C5D3C26B00FA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361F-4A96-44BE-9599-FCBD25FA8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700DF-ACD5-4F18-A9F8-C5D3C26B00FA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361F-4A96-44BE-9599-FCBD25FA8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700DF-ACD5-4F18-A9F8-C5D3C26B00FA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361F-4A96-44BE-9599-FCBD25FA8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700DF-ACD5-4F18-A9F8-C5D3C26B00FA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361F-4A96-44BE-9599-FCBD25FA8F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700DF-ACD5-4F18-A9F8-C5D3C26B00FA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361F-4A96-44BE-9599-FCBD25FA8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700DF-ACD5-4F18-A9F8-C5D3C26B00FA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9361F-4A96-44BE-9599-FCBD25FA8F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D700DF-ACD5-4F18-A9F8-C5D3C26B00FA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F9361F-4A96-44BE-9599-FCBD25FA8FD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Gas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4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pressure of a gas depends on temperature.</a:t>
            </a:r>
          </a:p>
          <a:p>
            <a:pPr lvl="1"/>
            <a:r>
              <a:rPr lang="en-US" sz="4000" dirty="0" smtClean="0"/>
              <a:t>The higher the temp., the higher the pressure.</a:t>
            </a:r>
          </a:p>
          <a:p>
            <a:pPr lvl="1"/>
            <a:r>
              <a:rPr lang="en-US" sz="4000" dirty="0" smtClean="0"/>
              <a:t>The lower the temp, the lower the pressure.</a:t>
            </a:r>
          </a:p>
          <a:p>
            <a:pPr lvl="1"/>
            <a:r>
              <a:rPr lang="en-US" sz="4000" dirty="0" smtClean="0"/>
              <a:t>Example: Tire pressure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71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Kinetic Molecular Theory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4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describe the kinetic molecular theory.</a:t>
            </a:r>
          </a:p>
          <a:p>
            <a:r>
              <a:rPr lang="en-US" dirty="0" smtClean="0"/>
              <a:t>I can describe why gasses behave the way they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85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True or False: Gas particles have mass.</a:t>
            </a:r>
          </a:p>
          <a:p>
            <a:r>
              <a:rPr lang="en-US" dirty="0" smtClean="0"/>
              <a:t>True or False: Gas particles are close together.</a:t>
            </a:r>
          </a:p>
          <a:p>
            <a:r>
              <a:rPr lang="en-US" dirty="0" smtClean="0"/>
              <a:t>True or False: Gas particles are in constant motion.</a:t>
            </a:r>
          </a:p>
          <a:p>
            <a:r>
              <a:rPr lang="en-US" dirty="0" smtClean="0"/>
              <a:t>True or False: Gasses exert pressure because they collide with the walls of a container.</a:t>
            </a:r>
          </a:p>
          <a:p>
            <a:r>
              <a:rPr lang="en-US" dirty="0" smtClean="0"/>
              <a:t>True or False: Gas particles slow down when they collide with each other.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26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can gasses be compressed?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84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457200"/>
            <a:ext cx="7408333" cy="3450696"/>
          </a:xfrm>
        </p:spPr>
        <p:txBody>
          <a:bodyPr>
            <a:noAutofit/>
          </a:bodyPr>
          <a:lstStyle/>
          <a:p>
            <a:r>
              <a:rPr lang="en-US" sz="3500" dirty="0" smtClean="0"/>
              <a:t>The kinetic molecular theory explains the behavior of gases and is based on several assumptions.</a:t>
            </a:r>
          </a:p>
          <a:p>
            <a:pPr marL="457200" indent="-457200">
              <a:buAutoNum type="alphaUcParenR"/>
            </a:pPr>
            <a:r>
              <a:rPr lang="en-US" sz="3500" dirty="0" smtClean="0"/>
              <a:t>Gas particles have mass.</a:t>
            </a:r>
          </a:p>
          <a:p>
            <a:pPr marL="457200" indent="-457200">
              <a:buAutoNum type="alphaUcParenR"/>
            </a:pPr>
            <a:r>
              <a:rPr lang="en-US" sz="3500" dirty="0" smtClean="0"/>
              <a:t>Gas particles are separated by large distances.</a:t>
            </a:r>
          </a:p>
          <a:p>
            <a:pPr lvl="1">
              <a:buFontTx/>
              <a:buChar char="-"/>
            </a:pPr>
            <a:r>
              <a:rPr lang="en-US" sz="3500" dirty="0" smtClean="0"/>
              <a:t>This explains why gases can be compressed.</a:t>
            </a:r>
          </a:p>
          <a:p>
            <a:pPr lvl="1">
              <a:buFontTx/>
              <a:buChar char="-"/>
            </a:pPr>
            <a:r>
              <a:rPr lang="en-US" sz="3500" dirty="0" smtClean="0"/>
              <a:t>The distance between the particles is shortened when a gas is compressed.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58252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gasses fill their containers?</a:t>
            </a:r>
          </a:p>
          <a:p>
            <a:r>
              <a:rPr lang="en-US" dirty="0" smtClean="0"/>
              <a:t>Why do gasses exert pressure?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5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4000" dirty="0" smtClean="0"/>
              <a:t>C) Particles of a gas are in constant, random motion. </a:t>
            </a:r>
          </a:p>
          <a:p>
            <a:pPr marL="82296" indent="0">
              <a:buNone/>
            </a:pPr>
            <a:r>
              <a:rPr lang="en-US" sz="4000" dirty="0" smtClean="0"/>
              <a:t>	- Motion explains why gases rapidly fill their containers.</a:t>
            </a:r>
          </a:p>
          <a:p>
            <a:pPr marL="82296" indent="0">
              <a:buNone/>
            </a:pPr>
            <a:r>
              <a:rPr lang="en-US" sz="4000" dirty="0" smtClean="0"/>
              <a:t>D) Gases exert pressure because their particles frequently collide with the walls of the container.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73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Pressure is equal to</a:t>
            </a:r>
          </a:p>
          <a:p>
            <a:pPr marL="82296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Collisions of gas particles exert a force on the wall of the container.</a:t>
            </a:r>
          </a:p>
          <a:p>
            <a:pPr>
              <a:buFontTx/>
              <a:buChar char="-"/>
            </a:pPr>
            <a:r>
              <a:rPr lang="en-US" dirty="0" smtClean="0"/>
              <a:t>The more gas particles you have, the more collisions and force, the higher the pressure.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447800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Force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Area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>
            <a:off x="5334000" y="1986409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3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4000" dirty="0" smtClean="0"/>
              <a:t>-Particles of a gas collide with each other without slowing down.</a:t>
            </a:r>
          </a:p>
          <a:p>
            <a:pPr>
              <a:buFontTx/>
              <a:buChar char="-"/>
            </a:pPr>
            <a:r>
              <a:rPr lang="en-US" sz="4000" dirty="0" smtClean="0"/>
              <a:t>Therefore, the collisions are elastic because no energy of motion is lost.</a:t>
            </a:r>
          </a:p>
          <a:p>
            <a:pPr marL="82296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5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Gases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temperature relate to kinetic energy?</a:t>
            </a:r>
          </a:p>
          <a:p>
            <a:r>
              <a:rPr lang="en-US" dirty="0" smtClean="0"/>
              <a:t>What does a higher temperature do to gas pressure?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59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E) The temperature of a gas is related to kinetic energy.</a:t>
            </a:r>
          </a:p>
          <a:p>
            <a:pPr>
              <a:buFontTx/>
              <a:buChar char="-"/>
            </a:pPr>
            <a:r>
              <a:rPr lang="en-US" dirty="0" smtClean="0"/>
              <a:t>Kinetic energy is the energy of motion.</a:t>
            </a:r>
          </a:p>
          <a:p>
            <a:pPr>
              <a:buFontTx/>
              <a:buChar char="-"/>
            </a:pPr>
            <a:r>
              <a:rPr lang="en-US" dirty="0" smtClean="0"/>
              <a:t>The higher the temperature, the faster gas particles move.</a:t>
            </a:r>
          </a:p>
          <a:p>
            <a:pPr>
              <a:buFontTx/>
              <a:buChar char="-"/>
            </a:pPr>
            <a:r>
              <a:rPr lang="en-US" dirty="0" smtClean="0"/>
              <a:t>When gas particles move faster, they create more force.</a:t>
            </a:r>
          </a:p>
          <a:p>
            <a:pPr>
              <a:buFontTx/>
              <a:buChar char="-"/>
            </a:pPr>
            <a:r>
              <a:rPr lang="en-US" dirty="0" smtClean="0"/>
              <a:t>More force results in higher pressures at higher temperatures.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500" dirty="0" smtClean="0"/>
              <a:t>F) Gas particles exert no force on each other.</a:t>
            </a:r>
          </a:p>
          <a:p>
            <a:pPr>
              <a:buFontTx/>
              <a:buChar char="-"/>
            </a:pPr>
            <a:r>
              <a:rPr lang="en-US" sz="3500" dirty="0" smtClean="0"/>
              <a:t>Attractive forces between gas molecules are so weak they are assumed to be zero.</a:t>
            </a:r>
          </a:p>
          <a:p>
            <a:pPr marL="82296" indent="0">
              <a:buNone/>
            </a:pPr>
            <a:r>
              <a:rPr lang="en-US" sz="3500" dirty="0" smtClean="0"/>
              <a:t>***The kinetic molecular theory of gases is based on these six assumptions and helps explain how gases work.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993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physical properties of a gas?</a:t>
            </a:r>
          </a:p>
          <a:p>
            <a:r>
              <a:rPr lang="en-US" dirty="0" smtClean="0"/>
              <a:t>Explain how temperature affects the pressure of a gas.</a:t>
            </a:r>
          </a:p>
          <a:p>
            <a:r>
              <a:rPr lang="en-US" dirty="0" smtClean="0"/>
              <a:t>Why can gases be compressed?</a:t>
            </a:r>
          </a:p>
          <a:p>
            <a:r>
              <a:rPr lang="en-US" dirty="0" smtClean="0"/>
              <a:t>Why do gases fill their containers?</a:t>
            </a:r>
          </a:p>
          <a:p>
            <a:r>
              <a:rPr lang="en-US" dirty="0" smtClean="0"/>
              <a:t>Why do gases exert pressure?</a:t>
            </a:r>
          </a:p>
          <a:p>
            <a:r>
              <a:rPr lang="en-US" dirty="0" smtClean="0"/>
              <a:t>What type of collision occurs between gas particles?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08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Variables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identify the four gas variables.</a:t>
            </a:r>
          </a:p>
          <a:p>
            <a:r>
              <a:rPr lang="en-US" dirty="0" smtClean="0"/>
              <a:t>I can explain why the Kelvin scale is used when dealing with gases.</a:t>
            </a:r>
          </a:p>
          <a:p>
            <a:r>
              <a:rPr lang="en-US" dirty="0" smtClean="0"/>
              <a:t>I can describe the four gas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13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Four variables are important when working with gases.</a:t>
            </a:r>
          </a:p>
          <a:p>
            <a:pPr lvl="1"/>
            <a:r>
              <a:rPr lang="en-US" sz="4000" dirty="0" smtClean="0"/>
              <a:t>Amount of gas</a:t>
            </a:r>
          </a:p>
          <a:p>
            <a:pPr lvl="1"/>
            <a:r>
              <a:rPr lang="en-US" sz="4000" dirty="0" smtClean="0"/>
              <a:t>Volume</a:t>
            </a:r>
          </a:p>
          <a:p>
            <a:pPr lvl="1"/>
            <a:r>
              <a:rPr lang="en-US" sz="4000" dirty="0" smtClean="0"/>
              <a:t>Temperature</a:t>
            </a:r>
          </a:p>
          <a:p>
            <a:pPr lvl="1"/>
            <a:r>
              <a:rPr lang="en-US" sz="4000" dirty="0" smtClean="0"/>
              <a:t>Pressure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94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what the amount of a gas is measured in.</a:t>
            </a:r>
          </a:p>
          <a:p>
            <a:r>
              <a:rPr lang="en-US" dirty="0" smtClean="0"/>
              <a:t>Predict what the volume of a gas is measured 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84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/>
              <a:t>The amount of gas is measured in moles</a:t>
            </a:r>
            <a:r>
              <a:rPr lang="en-US" sz="3500" dirty="0" smtClean="0"/>
              <a:t>.</a:t>
            </a:r>
            <a:endParaRPr lang="en-US" sz="3500" dirty="0" smtClean="0"/>
          </a:p>
          <a:p>
            <a:r>
              <a:rPr lang="en-US" sz="3500" dirty="0" smtClean="0"/>
              <a:t>The volume of a gas is equal to the volume of its container.</a:t>
            </a:r>
          </a:p>
          <a:p>
            <a:r>
              <a:rPr lang="en-US" sz="3500" dirty="0" smtClean="0"/>
              <a:t>The unit of volume is the liter.</a:t>
            </a:r>
            <a:endParaRPr lang="en-US" sz="3500" dirty="0"/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7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temperature scale do you think would be most appropriate for working with gases? Why did you pick that 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10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identify the properties of a gas.</a:t>
            </a:r>
          </a:p>
          <a:p>
            <a:r>
              <a:rPr lang="en-US" dirty="0" smtClean="0"/>
              <a:t>I can describe and explain the properties of a gas.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72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Most thermometers measure temperature in degrees C.</a:t>
            </a:r>
          </a:p>
          <a:p>
            <a:r>
              <a:rPr lang="en-US" sz="3500" dirty="0" smtClean="0"/>
              <a:t>However, the SI unit for temperature is the Kelvin.</a:t>
            </a:r>
          </a:p>
          <a:p>
            <a:r>
              <a:rPr lang="en-US" sz="3500" dirty="0" smtClean="0"/>
              <a:t>When dealing with gases, temperatures must be converted to the Kelvin temperature scale.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2876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Kelvin scale has no negative numbers.</a:t>
            </a:r>
          </a:p>
          <a:p>
            <a:r>
              <a:rPr lang="en-US" sz="4000" dirty="0" smtClean="0"/>
              <a:t>To convert to the Kelvin scale, you add the temperature in C to 273.</a:t>
            </a:r>
          </a:p>
          <a:p>
            <a:r>
              <a:rPr lang="en-US" sz="4000" dirty="0" smtClean="0"/>
              <a:t>What is the temperature in Kelvin of 120˚C?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09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/>
              <a:t>The pressure exerted by the air in the atmosphere is called atmospheric pressure.</a:t>
            </a:r>
          </a:p>
          <a:p>
            <a:r>
              <a:rPr lang="en-US" sz="4000" dirty="0" smtClean="0"/>
              <a:t>It </a:t>
            </a:r>
            <a:r>
              <a:rPr lang="en-US" sz="4000" dirty="0" smtClean="0"/>
              <a:t>is the result of the fact that air has mass and is attracted to the Earth’s surface by gravity.</a:t>
            </a:r>
          </a:p>
          <a:p>
            <a:r>
              <a:rPr lang="en-US" sz="4000" dirty="0" smtClean="0"/>
              <a:t>The mass of air and gravity produce a force that results in pressure.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688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SI unit of measure for pressure is the Pascal (Pa).</a:t>
            </a:r>
          </a:p>
          <a:p>
            <a:r>
              <a:rPr lang="en-US" sz="4000" dirty="0" smtClean="0"/>
              <a:t>Another unit for measuring pressure is the atmosphere (</a:t>
            </a:r>
            <a:r>
              <a:rPr lang="en-US" sz="4000" dirty="0" err="1" smtClean="0"/>
              <a:t>atm</a:t>
            </a:r>
            <a:r>
              <a:rPr lang="en-US" sz="4000" dirty="0" smtClean="0"/>
              <a:t>).</a:t>
            </a:r>
          </a:p>
          <a:p>
            <a:r>
              <a:rPr lang="en-US" sz="4000" dirty="0" smtClean="0"/>
              <a:t>At sea level, the atmospheric pressure is approximately 1 atm.</a:t>
            </a:r>
          </a:p>
        </p:txBody>
      </p:sp>
    </p:spTree>
    <p:extLst>
      <p:ext uri="{BB962C8B-B14F-4D97-AF65-F5344CB8AC3E}">
        <p14:creationId xmlns:p14="http://schemas.microsoft.com/office/powerpoint/2010/main" val="14054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barometer can be used to measure atmospheric pressure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Barometers use mercury to measure atmospheric pressure.</a:t>
            </a:r>
          </a:p>
          <a:p>
            <a:r>
              <a:rPr lang="en-US" sz="4000" dirty="0" smtClean="0"/>
              <a:t>When using barometers, pressure is measured in mmHg.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7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four gas variables and what are they measured in?</a:t>
            </a:r>
          </a:p>
          <a:p>
            <a:r>
              <a:rPr lang="en-US" dirty="0" smtClean="0"/>
              <a:t>What is atmospheric pressure?</a:t>
            </a:r>
          </a:p>
          <a:p>
            <a:r>
              <a:rPr lang="en-US" dirty="0" smtClean="0"/>
              <a:t>List the three units used to measure pressure.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896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5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describe the relationship between pressure and volume.</a:t>
            </a:r>
          </a:p>
          <a:p>
            <a:r>
              <a:rPr lang="en-US" dirty="0" smtClean="0"/>
              <a:t>I can do calculations using Boyle’s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118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the volume of a balloon when you squeeze it? </a:t>
            </a:r>
          </a:p>
          <a:p>
            <a:r>
              <a:rPr lang="en-US" dirty="0" smtClean="0"/>
              <a:t>When you squeeze a balloon, what happens to the pressure in the balloon?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981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Robert Boyle studied how gases can be compressed.</a:t>
            </a:r>
          </a:p>
          <a:p>
            <a:r>
              <a:rPr lang="en-US" sz="4000" dirty="0" smtClean="0"/>
              <a:t>He studied how volume and pressure are related to each other.</a:t>
            </a:r>
          </a:p>
          <a:p>
            <a:r>
              <a:rPr lang="en-US" sz="4000" dirty="0" smtClean="0"/>
              <a:t>While doing his experiments, he kept the other two variables constant: </a:t>
            </a:r>
            <a:r>
              <a:rPr lang="en-US" sz="4000" dirty="0" smtClean="0"/>
              <a:t>amount of gas </a:t>
            </a:r>
            <a:r>
              <a:rPr lang="en-US" sz="4000" dirty="0" smtClean="0"/>
              <a:t>and temp.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84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all gasses have in common?</a:t>
            </a:r>
          </a:p>
          <a:p>
            <a:r>
              <a:rPr lang="en-US" dirty="0" smtClean="0"/>
              <a:t>What is the volume of one mole at STP?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68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relationship between volume and pressure?</a:t>
            </a:r>
          </a:p>
        </p:txBody>
      </p:sp>
    </p:spTree>
    <p:extLst>
      <p:ext uri="{BB962C8B-B14F-4D97-AF65-F5344CB8AC3E}">
        <p14:creationId xmlns:p14="http://schemas.microsoft.com/office/powerpoint/2010/main" val="1974229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 found that as pressure increased, volume decreased.</a:t>
            </a:r>
          </a:p>
          <a:p>
            <a:r>
              <a:rPr lang="en-US" sz="4000" dirty="0" smtClean="0"/>
              <a:t>Boyle’s Law states: If temp is constant, the product of  V x P is constant.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11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if two things are inversely related?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30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pressure and volume of a gas at constant temp are inversely related.</a:t>
            </a:r>
          </a:p>
          <a:p>
            <a:r>
              <a:rPr lang="en-US" sz="4000" dirty="0" smtClean="0"/>
              <a:t>In other words, when one goes up, the other goes down.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61919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this information, the following equation was developed:</a:t>
            </a:r>
          </a:p>
          <a:p>
            <a:pPr lvl="1"/>
            <a:r>
              <a:rPr lang="en-US" sz="4000" dirty="0" smtClean="0"/>
              <a:t>P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V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P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V</a:t>
            </a:r>
            <a:r>
              <a:rPr lang="en-US" sz="4000" baseline="-25000" dirty="0" smtClean="0"/>
              <a:t>2</a:t>
            </a:r>
          </a:p>
          <a:p>
            <a:r>
              <a:rPr lang="en-US" sz="4000" dirty="0" smtClean="0"/>
              <a:t>If you know 3 of the variables, you can find the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07046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gas at a pressure of 608 mmHg is in a container with a volume of 543 cm</a:t>
            </a:r>
            <a:r>
              <a:rPr lang="en-US" baseline="30000" dirty="0" smtClean="0"/>
              <a:t>3</a:t>
            </a:r>
            <a:r>
              <a:rPr lang="en-US" dirty="0" smtClean="0"/>
              <a:t>. If the volume is increased to 1065 cm</a:t>
            </a:r>
            <a:r>
              <a:rPr lang="en-US" baseline="30000" dirty="0" smtClean="0"/>
              <a:t>3</a:t>
            </a:r>
            <a:r>
              <a:rPr lang="en-US" dirty="0" smtClean="0"/>
              <a:t>, what is the new pressure?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604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relationship between volume and pressure?</a:t>
            </a:r>
          </a:p>
          <a:p>
            <a:r>
              <a:rPr lang="en-US" dirty="0" smtClean="0"/>
              <a:t>What two variables did Boyle study?</a:t>
            </a:r>
          </a:p>
          <a:p>
            <a:r>
              <a:rPr lang="en-US" dirty="0" smtClean="0"/>
              <a:t>What is the equation for Boyle’s Law?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68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Law and Dalton’s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727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explain Avogadro’s Law.</a:t>
            </a:r>
          </a:p>
          <a:p>
            <a:r>
              <a:rPr lang="en-US" dirty="0" smtClean="0"/>
              <a:t>I can explain Dalton’s Law.</a:t>
            </a:r>
          </a:p>
          <a:p>
            <a:r>
              <a:rPr lang="en-US" dirty="0" smtClean="0"/>
              <a:t>I can do calculations using Dalton’s Law.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17976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1 mole of gas at STP, how many molecules of gas do you have?</a:t>
            </a:r>
          </a:p>
          <a:p>
            <a:r>
              <a:rPr lang="en-US" dirty="0" smtClean="0"/>
              <a:t>If the volume of gas increases, what does that do to the number of particles of gas you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All gases share similar properties. </a:t>
            </a:r>
          </a:p>
          <a:p>
            <a:r>
              <a:rPr lang="en-US" sz="4000" dirty="0" smtClean="0"/>
              <a:t>Gases can be compressed and they take the shape of their container.</a:t>
            </a:r>
          </a:p>
          <a:p>
            <a:r>
              <a:rPr lang="en-US" sz="4000" dirty="0" smtClean="0"/>
              <a:t>One mole of any gas has a volume of 22.4 L at STP.</a:t>
            </a:r>
          </a:p>
          <a:p>
            <a:r>
              <a:rPr lang="en-US" sz="4000" dirty="0" smtClean="0"/>
              <a:t>STP stands for standard temp and pressure.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47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Avogadro’s law states that equal volumes of gases at the same temperature and pressure contain an equal number of particles.</a:t>
            </a:r>
          </a:p>
          <a:p>
            <a:r>
              <a:rPr lang="en-US" sz="4000" dirty="0" smtClean="0"/>
              <a:t>The more volume, the more particles of gas.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66666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gasses contribute to atmospheric pressure?</a:t>
            </a:r>
          </a:p>
          <a:p>
            <a:r>
              <a:rPr lang="en-US" dirty="0" smtClean="0"/>
              <a:t>Do all gases contribute equally? 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17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4000" dirty="0" smtClean="0"/>
              <a:t>Dalton’s Law</a:t>
            </a:r>
          </a:p>
          <a:p>
            <a:r>
              <a:rPr lang="en-US" sz="4000" dirty="0" smtClean="0"/>
              <a:t>John Dalton worked with mixtures of gases.</a:t>
            </a:r>
          </a:p>
          <a:p>
            <a:r>
              <a:rPr lang="en-US" sz="4000" dirty="0" smtClean="0"/>
              <a:t>He found that each gas in a mixture exerts a pressure.</a:t>
            </a:r>
          </a:p>
        </p:txBody>
      </p:sp>
    </p:spTree>
    <p:extLst>
      <p:ext uri="{BB962C8B-B14F-4D97-AF65-F5344CB8AC3E}">
        <p14:creationId xmlns:p14="http://schemas.microsoft.com/office/powerpoint/2010/main" val="30813304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pressure exerted by gas in a mixture is a partial pressure.</a:t>
            </a:r>
          </a:p>
          <a:p>
            <a:r>
              <a:rPr lang="en-US" sz="4000" dirty="0" smtClean="0"/>
              <a:t>Dalton’s Law states that the sum of the partial pressure is equal to the total pressure.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00949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Equation: </a:t>
            </a:r>
            <a:r>
              <a:rPr lang="en-US" sz="4000" dirty="0" err="1" smtClean="0"/>
              <a:t>P</a:t>
            </a:r>
            <a:r>
              <a:rPr lang="en-US" sz="4000" baseline="-25000" dirty="0" err="1" smtClean="0"/>
              <a:t>total</a:t>
            </a:r>
            <a:r>
              <a:rPr lang="en-US" sz="4000" dirty="0" smtClean="0"/>
              <a:t> = P</a:t>
            </a:r>
            <a:r>
              <a:rPr lang="en-US" sz="4000" baseline="-25000" dirty="0" smtClean="0"/>
              <a:t>a</a:t>
            </a:r>
            <a:r>
              <a:rPr lang="en-US" sz="4000" dirty="0" smtClean="0"/>
              <a:t> + </a:t>
            </a:r>
            <a:r>
              <a:rPr lang="en-US" sz="4000" dirty="0" err="1" smtClean="0"/>
              <a:t>P</a:t>
            </a:r>
            <a:r>
              <a:rPr lang="en-US" sz="4000" baseline="-25000" dirty="0" err="1" smtClean="0"/>
              <a:t>b</a:t>
            </a:r>
            <a:r>
              <a:rPr lang="en-US" sz="4000" dirty="0" smtClean="0"/>
              <a:t> + P</a:t>
            </a:r>
            <a:r>
              <a:rPr lang="en-US" sz="4000" baseline="-25000" dirty="0" smtClean="0"/>
              <a:t>c</a:t>
            </a:r>
            <a:endParaRPr lang="en-US" sz="4000" baseline="-25000" dirty="0"/>
          </a:p>
        </p:txBody>
      </p:sp>
    </p:spTree>
    <p:extLst>
      <p:ext uri="{BB962C8B-B14F-4D97-AF65-F5344CB8AC3E}">
        <p14:creationId xmlns:p14="http://schemas.microsoft.com/office/powerpoint/2010/main" val="24947700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total pressure if the partial pressures are as follows: nitrogen = 604.5 mmHg; oxygen = 162.8 mmHg; argon = 0.5 mmHg.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80382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person using an oxygen mask is breathing air with 33% oxygen. What is the partial pressure of oxygen when the total pressure is 110kPa?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44072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Avogadro's Law state about gases?</a:t>
            </a:r>
          </a:p>
          <a:p>
            <a:r>
              <a:rPr lang="en-US" dirty="0" smtClean="0"/>
              <a:t>What does Dalton’s Law state about gases?</a:t>
            </a:r>
          </a:p>
          <a:p>
            <a:r>
              <a:rPr lang="en-US" dirty="0" smtClean="0"/>
              <a:t>Do all gases exert an equal amount of pressure in a sample? 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433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Charles's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185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describe the relationship between temperature and volume</a:t>
            </a:r>
          </a:p>
          <a:p>
            <a:r>
              <a:rPr lang="en-US" dirty="0" smtClean="0"/>
              <a:t>I can complete calculations using Charles’ Law.</a:t>
            </a:r>
          </a:p>
          <a:p>
            <a:r>
              <a:rPr lang="en-US" dirty="0" smtClean="0"/>
              <a:t>I can identify and describe absolute zero.</a:t>
            </a:r>
          </a:p>
        </p:txBody>
      </p:sp>
    </p:spTree>
    <p:extLst>
      <p:ext uri="{BB962C8B-B14F-4D97-AF65-F5344CB8AC3E}">
        <p14:creationId xmlns:p14="http://schemas.microsoft.com/office/powerpoint/2010/main" val="92910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temperature is 0 C and standard pressure is 1 atm.</a:t>
            </a:r>
          </a:p>
          <a:p>
            <a:r>
              <a:rPr lang="en-US" dirty="0" smtClean="0"/>
              <a:t>Physical properties of </a:t>
            </a:r>
            <a:r>
              <a:rPr lang="en-US" dirty="0" smtClean="0"/>
              <a:t>gases </a:t>
            </a:r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Gases have mass.</a:t>
            </a:r>
          </a:p>
          <a:p>
            <a:pPr lvl="1"/>
            <a:r>
              <a:rPr lang="en-US" dirty="0" smtClean="0"/>
              <a:t>Gases are easy to compress.</a:t>
            </a:r>
          </a:p>
          <a:p>
            <a:pPr lvl="1"/>
            <a:r>
              <a:rPr lang="en-US" dirty="0" smtClean="0"/>
              <a:t>Gases fill their containers completely. This explains why gas is everywhere.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2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think the temperature of a gas is related to the volume of a gas?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833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Jacques Charles determined the relationship between the temp. and volume.</a:t>
            </a:r>
          </a:p>
          <a:p>
            <a:r>
              <a:rPr lang="en-US" sz="4000" dirty="0" smtClean="0"/>
              <a:t>He changed the temperature and volume, but kept the pressure the same.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40772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to the volume in a hot air balloon when you add heat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does it mean if two variables are directly proportional to each other?</a:t>
            </a:r>
          </a:p>
        </p:txBody>
      </p:sp>
    </p:spTree>
    <p:extLst>
      <p:ext uri="{BB962C8B-B14F-4D97-AF65-F5344CB8AC3E}">
        <p14:creationId xmlns:p14="http://schemas.microsoft.com/office/powerpoint/2010/main" val="33980618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found that temperature and volume are directly proportional to each other.</a:t>
            </a:r>
          </a:p>
          <a:p>
            <a:r>
              <a:rPr lang="en-US" dirty="0" smtClean="0"/>
              <a:t>In other words, when temperature goes up, volume goes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997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Graph: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743200" y="2286000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43200" y="51816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43200" y="2743200"/>
            <a:ext cx="30480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316093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5486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3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Charles was not able to get really low temperatures.</a:t>
            </a:r>
          </a:p>
          <a:p>
            <a:r>
              <a:rPr lang="en-US" sz="4000" dirty="0" smtClean="0"/>
              <a:t>However, from graphs, scientists found that there is an absolute minimum temperature.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74976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lowest temperature that can be reached?</a:t>
            </a:r>
          </a:p>
          <a:p>
            <a:r>
              <a:rPr lang="en-US" dirty="0" smtClean="0"/>
              <a:t>What happens to the motion of particles at that temperature?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0031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Absolute zero is the lowest temperature that can be reached.</a:t>
            </a:r>
          </a:p>
          <a:p>
            <a:r>
              <a:rPr lang="en-US" sz="4000" dirty="0" smtClean="0"/>
              <a:t>It is -273.15 C or </a:t>
            </a:r>
            <a:r>
              <a:rPr lang="en-US" sz="4000" dirty="0" smtClean="0"/>
              <a:t>0 </a:t>
            </a:r>
            <a:r>
              <a:rPr lang="en-US" sz="4000" dirty="0" smtClean="0"/>
              <a:t>K.</a:t>
            </a:r>
          </a:p>
          <a:p>
            <a:r>
              <a:rPr lang="en-US" sz="4000" dirty="0" smtClean="0"/>
              <a:t>The Kelvin scale was developed based on absolute zero.</a:t>
            </a:r>
          </a:p>
          <a:p>
            <a:r>
              <a:rPr lang="en-US" sz="4000" dirty="0" smtClean="0"/>
              <a:t>It eliminates negative numbers for temperatures.</a:t>
            </a:r>
          </a:p>
        </p:txBody>
      </p:sp>
    </p:spTree>
    <p:extLst>
      <p:ext uri="{BB962C8B-B14F-4D97-AF65-F5344CB8AC3E}">
        <p14:creationId xmlns:p14="http://schemas.microsoft.com/office/powerpoint/2010/main" val="11479912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the Kelvin scale useful for calculations?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556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the Kelvin scale, an equation relating T and V was developed.</a:t>
            </a:r>
          </a:p>
          <a:p>
            <a:r>
              <a:rPr lang="en-US" sz="4000" dirty="0" smtClean="0"/>
              <a:t>Charles’s law states that at constant P, the volume of a gas is directly proportional to temperature.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700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process called when one gas moves through another gas (like with smell)?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688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Equation:</a:t>
            </a:r>
          </a:p>
          <a:p>
            <a:pPr lvl="1"/>
            <a:r>
              <a:rPr lang="en-US" sz="4000" dirty="0" smtClean="0"/>
              <a:t>V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T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= V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T</a:t>
            </a:r>
            <a:r>
              <a:rPr lang="en-US" sz="4000" baseline="-25000" dirty="0" smtClean="0"/>
              <a:t>1</a:t>
            </a:r>
            <a:endParaRPr lang="en-US" sz="4000" baseline="-25000" dirty="0"/>
          </a:p>
        </p:txBody>
      </p:sp>
    </p:spTree>
    <p:extLst>
      <p:ext uri="{BB962C8B-B14F-4D97-AF65-F5344CB8AC3E}">
        <p14:creationId xmlns:p14="http://schemas.microsoft.com/office/powerpoint/2010/main" val="861716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10 degrees Celsius, a hot air balloon is filled to a volume of 1275 m</a:t>
            </a:r>
            <a:r>
              <a:rPr lang="en-US" baseline="30000" dirty="0" smtClean="0"/>
              <a:t>3</a:t>
            </a:r>
            <a:r>
              <a:rPr lang="en-US" dirty="0" smtClean="0"/>
              <a:t>. They begin heating the balloon. At what temperature will the volume of the balloon reach 1700 m</a:t>
            </a:r>
            <a:r>
              <a:rPr lang="en-US" baseline="30000" dirty="0" smtClean="0"/>
              <a:t>3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0346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relationship between temperature and volume?</a:t>
            </a:r>
          </a:p>
          <a:p>
            <a:r>
              <a:rPr lang="en-US" dirty="0" smtClean="0"/>
              <a:t>What is absolute zero and what happens at absolute zero?</a:t>
            </a:r>
          </a:p>
          <a:p>
            <a:r>
              <a:rPr lang="en-US" dirty="0" smtClean="0"/>
              <a:t>Why is the Kelvin scale used for gas calculations?</a:t>
            </a:r>
          </a:p>
          <a:p>
            <a:r>
              <a:rPr lang="en-US" dirty="0" smtClean="0"/>
              <a:t>What is the relationship between volume and temperature?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323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 gas law notes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766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perform calculations using the ideal gas law to find the missing variable.</a:t>
            </a:r>
          </a:p>
          <a:p>
            <a:r>
              <a:rPr lang="en-US" dirty="0" smtClean="0"/>
              <a:t>I can describe the conditions where the ideal gas law does not apply.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6128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four gas variables?</a:t>
            </a:r>
          </a:p>
          <a:p>
            <a:r>
              <a:rPr lang="en-US" dirty="0" smtClean="0"/>
              <a:t>Do you think the four gas variables are related to each other, if so 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0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gas laws can be combined into one equation.</a:t>
            </a:r>
          </a:p>
          <a:p>
            <a:r>
              <a:rPr lang="en-US" sz="4000" dirty="0" smtClean="0"/>
              <a:t>The ideal gas equation relates all of the gas variables.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467667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Equation:</a:t>
            </a:r>
          </a:p>
          <a:p>
            <a:pPr lvl="1"/>
            <a:r>
              <a:rPr lang="en-US" sz="3000" dirty="0" smtClean="0"/>
              <a:t>PV=</a:t>
            </a:r>
            <a:r>
              <a:rPr lang="en-US" sz="3000" dirty="0" err="1" smtClean="0"/>
              <a:t>nRT</a:t>
            </a:r>
            <a:r>
              <a:rPr lang="en-US" sz="3000" dirty="0" smtClean="0"/>
              <a:t>	P= Pressure     R= constant</a:t>
            </a:r>
          </a:p>
          <a:p>
            <a:pPr marL="402336" lvl="1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		V= Volume	      T= temp.</a:t>
            </a:r>
          </a:p>
          <a:p>
            <a:pPr marL="402336" lvl="1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		n= moles</a:t>
            </a:r>
          </a:p>
        </p:txBody>
      </p:sp>
    </p:spTree>
    <p:extLst>
      <p:ext uri="{BB962C8B-B14F-4D97-AF65-F5344CB8AC3E}">
        <p14:creationId xmlns:p14="http://schemas.microsoft.com/office/powerpoint/2010/main" val="150529055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Ideal gases fulfill all of the requirements of the kinetic molecular theory.</a:t>
            </a:r>
          </a:p>
          <a:p>
            <a:r>
              <a:rPr lang="en-US" sz="4000" dirty="0" smtClean="0"/>
              <a:t>Real gases behave like ideal gases under most conditions.</a:t>
            </a:r>
          </a:p>
          <a:p>
            <a:r>
              <a:rPr lang="en-US" sz="4000" dirty="0" smtClean="0"/>
              <a:t>The exception would be at low temps and high pressures.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571320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 is the gas constant.</a:t>
            </a:r>
          </a:p>
          <a:p>
            <a:r>
              <a:rPr lang="en-US" sz="4000" dirty="0" smtClean="0"/>
              <a:t>The value of R changes based on the units used.</a:t>
            </a:r>
          </a:p>
          <a:p>
            <a:r>
              <a:rPr lang="en-US" sz="4000" dirty="0" smtClean="0"/>
              <a:t>R = .0821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289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Different gases can move through each other rapidly.</a:t>
            </a:r>
          </a:p>
          <a:p>
            <a:pPr lvl="1"/>
            <a:r>
              <a:rPr lang="en-US" sz="3500" dirty="0" smtClean="0"/>
              <a:t>Movement of one substance through another is diffusion.</a:t>
            </a:r>
          </a:p>
          <a:p>
            <a:pPr lvl="1"/>
            <a:r>
              <a:rPr lang="en-US" sz="3500" dirty="0" smtClean="0"/>
              <a:t>Gases diffuse easily through each other. </a:t>
            </a:r>
          </a:p>
          <a:p>
            <a:r>
              <a:rPr lang="en-US" sz="3500" dirty="0" smtClean="0"/>
              <a:t>Gases exert pressure: Balloons, ears popping.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679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How many moles of gas at 100 degrees C does it take to fill a 1.00 L flask to a pressure of 1.50 </a:t>
            </a:r>
            <a:r>
              <a:rPr lang="en-US" dirty="0" err="1" smtClean="0"/>
              <a:t>atm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 =		n =		T =</a:t>
            </a:r>
          </a:p>
          <a:p>
            <a:pPr lvl="1"/>
            <a:r>
              <a:rPr lang="en-US" smtClean="0"/>
              <a:t>V =		R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33163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ideal gas law?</a:t>
            </a:r>
          </a:p>
          <a:p>
            <a:r>
              <a:rPr lang="en-US" dirty="0" smtClean="0"/>
              <a:t>When do real gases not behave like ideal gases?</a:t>
            </a:r>
          </a:p>
          <a:p>
            <a:r>
              <a:rPr lang="en-US" smtClean="0"/>
              <a:t>What is R?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53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you think the pressure of a gas is related to temperature.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0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17803</TotalTime>
  <Words>2007</Words>
  <Application>Microsoft Office PowerPoint</Application>
  <PresentationFormat>On-screen Show (4:3)</PresentationFormat>
  <Paragraphs>206</Paragraphs>
  <Slides>81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Solstice</vt:lpstr>
      <vt:lpstr>The Gas Laws</vt:lpstr>
      <vt:lpstr>Introduction to Gases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Kinetic Molecular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Questions</vt:lpstr>
      <vt:lpstr>Gas Variables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Questions</vt:lpstr>
      <vt:lpstr>Boyle’s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Questions</vt:lpstr>
      <vt:lpstr>Avogadro’s Law and Dalton’s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Questions</vt:lpstr>
      <vt:lpstr>Charles's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Questions</vt:lpstr>
      <vt:lpstr>The ideal gas law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Questions</vt:lpstr>
    </vt:vector>
  </TitlesOfParts>
  <Company>Vestaburg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 Laws</dc:title>
  <dc:creator>VCS</dc:creator>
  <cp:lastModifiedBy>Slezak</cp:lastModifiedBy>
  <cp:revision>16</cp:revision>
  <dcterms:created xsi:type="dcterms:W3CDTF">2010-12-08T12:24:13Z</dcterms:created>
  <dcterms:modified xsi:type="dcterms:W3CDTF">2015-05-03T21:00:12Z</dcterms:modified>
</cp:coreProperties>
</file>