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99" r:id="rId5"/>
    <p:sldId id="303" r:id="rId6"/>
    <p:sldId id="304" r:id="rId7"/>
    <p:sldId id="258" r:id="rId8"/>
    <p:sldId id="305" r:id="rId9"/>
    <p:sldId id="306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307" r:id="rId18"/>
    <p:sldId id="271" r:id="rId19"/>
    <p:sldId id="295" r:id="rId20"/>
    <p:sldId id="301" r:id="rId21"/>
    <p:sldId id="308" r:id="rId22"/>
    <p:sldId id="309" r:id="rId23"/>
    <p:sldId id="272" r:id="rId24"/>
    <p:sldId id="273" r:id="rId25"/>
    <p:sldId id="310" r:id="rId26"/>
    <p:sldId id="274" r:id="rId27"/>
    <p:sldId id="275" r:id="rId28"/>
    <p:sldId id="276" r:id="rId29"/>
    <p:sldId id="311" r:id="rId30"/>
    <p:sldId id="312" r:id="rId31"/>
    <p:sldId id="313" r:id="rId32"/>
    <p:sldId id="314" r:id="rId33"/>
    <p:sldId id="319" r:id="rId34"/>
    <p:sldId id="315" r:id="rId35"/>
    <p:sldId id="320" r:id="rId36"/>
    <p:sldId id="321" r:id="rId37"/>
    <p:sldId id="322" r:id="rId38"/>
    <p:sldId id="316" r:id="rId39"/>
    <p:sldId id="317" r:id="rId40"/>
    <p:sldId id="318" r:id="rId41"/>
    <p:sldId id="323" r:id="rId42"/>
    <p:sldId id="324" r:id="rId43"/>
    <p:sldId id="277" r:id="rId44"/>
    <p:sldId id="296" r:id="rId45"/>
    <p:sldId id="302" r:id="rId46"/>
    <p:sldId id="325" r:id="rId47"/>
    <p:sldId id="278" r:id="rId48"/>
    <p:sldId id="326" r:id="rId49"/>
    <p:sldId id="279" r:id="rId50"/>
    <p:sldId id="327" r:id="rId51"/>
    <p:sldId id="280" r:id="rId52"/>
    <p:sldId id="281" r:id="rId53"/>
    <p:sldId id="282" r:id="rId54"/>
    <p:sldId id="283" r:id="rId55"/>
    <p:sldId id="328" r:id="rId56"/>
    <p:sldId id="329" r:id="rId57"/>
    <p:sldId id="330" r:id="rId58"/>
    <p:sldId id="331" r:id="rId59"/>
    <p:sldId id="332" r:id="rId60"/>
    <p:sldId id="284" r:id="rId61"/>
    <p:sldId id="297" r:id="rId62"/>
    <p:sldId id="285" r:id="rId63"/>
    <p:sldId id="286" r:id="rId64"/>
    <p:sldId id="287" r:id="rId65"/>
    <p:sldId id="288" r:id="rId66"/>
    <p:sldId id="289" r:id="rId67"/>
    <p:sldId id="290" r:id="rId68"/>
    <p:sldId id="291" r:id="rId69"/>
    <p:sldId id="292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2AC721-061F-4F56-BF65-8D6B8832B0B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944229-067F-4A1D-8C79-067B6862E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Stoichiometry connects the mole and coefficients in a balanced equation.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pPr lvl="1"/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+ 2H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N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 + 4H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O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This means that 1 mole of N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H</a:t>
            </a:r>
            <a:r>
              <a:rPr lang="en-US" sz="4000" baseline="-25000" dirty="0" smtClean="0">
                <a:sym typeface="Wingdings" pitchFamily="2" charset="2"/>
              </a:rPr>
              <a:t>4</a:t>
            </a:r>
            <a:r>
              <a:rPr lang="en-US" sz="4000" dirty="0" smtClean="0">
                <a:sym typeface="Wingdings" pitchFamily="2" charset="2"/>
              </a:rPr>
              <a:t> reacts with 2 moles of 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O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 to produce 1 mole of N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 and 4 moles of 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86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is now a relationship between the coefficients and moles.</a:t>
            </a:r>
          </a:p>
          <a:p>
            <a:r>
              <a:rPr lang="en-US" sz="4000" dirty="0" smtClean="0"/>
              <a:t>Molar ratios allow you to determine the number of moles of any substance in the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70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pPr lvl="1"/>
            <a:r>
              <a:rPr lang="en-US" sz="4000" dirty="0" smtClean="0"/>
              <a:t>NH4NO3 </a:t>
            </a:r>
            <a:r>
              <a:rPr lang="en-US" sz="4000" dirty="0" smtClean="0">
                <a:sym typeface="Wingdings" pitchFamily="2" charset="2"/>
              </a:rPr>
              <a:t> N2O + </a:t>
            </a:r>
            <a:r>
              <a:rPr lang="en-US" sz="4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H2O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How many moles of N2O and H2O are made from 2.5 moles of NH4NO3?</a:t>
            </a:r>
          </a:p>
        </p:txBody>
      </p:sp>
    </p:spTree>
    <p:extLst>
      <p:ext uri="{BB962C8B-B14F-4D97-AF65-F5344CB8AC3E}">
        <p14:creationId xmlns:p14="http://schemas.microsoft.com/office/powerpoint/2010/main" val="26378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can convert from moles of one substance to moles of another substance using mole ratios.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3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  <a:r>
              <a:rPr lang="en-US" sz="4000" dirty="0"/>
              <a:t> </a:t>
            </a:r>
          </a:p>
          <a:p>
            <a:r>
              <a:rPr lang="en-US" sz="4000" dirty="0"/>
              <a:t>Example:       </a:t>
            </a:r>
            <a:r>
              <a:rPr lang="en-US" sz="4000" dirty="0">
                <a:solidFill>
                  <a:srgbClr val="00B050"/>
                </a:solidFill>
              </a:rPr>
              <a:t>4</a:t>
            </a:r>
            <a:r>
              <a:rPr lang="en-US" sz="4000" dirty="0"/>
              <a:t>Fe + </a:t>
            </a:r>
            <a:r>
              <a:rPr lang="en-US" sz="4000" dirty="0">
                <a:solidFill>
                  <a:srgbClr val="FF0000"/>
                </a:solidFill>
              </a:rPr>
              <a:t>3</a:t>
            </a:r>
            <a:r>
              <a:rPr lang="en-US" sz="4000" dirty="0"/>
              <a:t>O</a:t>
            </a:r>
            <a:r>
              <a:rPr lang="en-US" sz="4000" baseline="-25000" dirty="0"/>
              <a:t>2</a:t>
            </a:r>
            <a:r>
              <a:rPr lang="en-US" sz="4000" dirty="0"/>
              <a:t> </a:t>
            </a:r>
            <a:r>
              <a:rPr lang="en-US" sz="4000" dirty="0">
                <a:sym typeface="Wingdings"/>
              </a:rPr>
              <a:t>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2</a:t>
            </a:r>
            <a:r>
              <a:rPr lang="en-US" sz="4000" dirty="0"/>
              <a:t>Fe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r>
              <a:rPr lang="en-US" sz="4000" baseline="-25000" dirty="0"/>
              <a:t>3</a:t>
            </a:r>
            <a:endParaRPr lang="en-US" sz="4000" dirty="0"/>
          </a:p>
          <a:p>
            <a:pPr marL="118872" indent="0">
              <a:buNone/>
            </a:pPr>
            <a:endParaRPr lang="en-US" sz="4000" dirty="0"/>
          </a:p>
          <a:p>
            <a:r>
              <a:rPr lang="en-US" sz="4000" dirty="0"/>
              <a:t>How many moles of Fe are needed to react with 2.3 moles of O</a:t>
            </a:r>
            <a:r>
              <a:rPr lang="en-US" sz="4000" baseline="-25000" dirty="0"/>
              <a:t>2</a:t>
            </a:r>
            <a:r>
              <a:rPr lang="en-US" sz="4000" dirty="0"/>
              <a:t>?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672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Balanced equations follow the law of conservation of matter.</a:t>
            </a:r>
          </a:p>
          <a:p>
            <a:r>
              <a:rPr lang="en-US" sz="3800" dirty="0" smtClean="0"/>
              <a:t>The mass of the products equals the mass of the reactants</a:t>
            </a:r>
            <a:r>
              <a:rPr lang="en-US" sz="3800" dirty="0" smtClean="0"/>
              <a:t>.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1404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stoichiometry?</a:t>
            </a:r>
          </a:p>
          <a:p>
            <a:r>
              <a:rPr lang="en-US" dirty="0" smtClean="0"/>
              <a:t>Stoichiometry connects ____________ and __________________.</a:t>
            </a:r>
          </a:p>
          <a:p>
            <a:r>
              <a:rPr lang="en-US" dirty="0" smtClean="0"/>
              <a:t>What is a molar ratio?</a:t>
            </a:r>
          </a:p>
          <a:p>
            <a:r>
              <a:rPr lang="en-US" dirty="0" smtClean="0"/>
              <a:t>How does the mass of the products in a reaction compare to the mass of the reactants?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24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Volume-Volume Problems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42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a volume ratio based on coefficients in a chemical equation.</a:t>
            </a:r>
            <a:endParaRPr lang="en-US" dirty="0"/>
          </a:p>
          <a:p>
            <a:r>
              <a:rPr lang="en-US" dirty="0" smtClean="0"/>
              <a:t>I can determine the volume required for a reaction or produced as a product based on volume ratios.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Stoichiometry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volume of 1 mole of gas at STP?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Is this a constant or does it change based on the type of gas?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50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3.8 L of H</a:t>
            </a:r>
            <a:r>
              <a:rPr lang="en-US" baseline="-25000" dirty="0"/>
              <a:t>2</a:t>
            </a:r>
            <a:r>
              <a:rPr lang="en-US" dirty="0"/>
              <a:t> reacts with chlorine gas, what volume of </a:t>
            </a:r>
            <a:r>
              <a:rPr lang="en-US" dirty="0" err="1"/>
              <a:t>HCl</a:t>
            </a:r>
            <a:r>
              <a:rPr lang="en-US" dirty="0"/>
              <a:t> gas will be produced?</a:t>
            </a:r>
          </a:p>
          <a:p>
            <a:pPr marL="118872" indent="0">
              <a:buNone/>
            </a:pPr>
            <a:r>
              <a:rPr lang="en-US" dirty="0" smtClean="0"/>
              <a:t>	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2HCl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27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One mole of gas occupies the same volume as any other mole of gas.</a:t>
            </a:r>
          </a:p>
          <a:p>
            <a:r>
              <a:rPr lang="en-US" sz="4000" dirty="0" smtClean="0"/>
              <a:t>Therefore, molar ratios in a chemical reaction represent the ratio of the volumes of gases.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9362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Volume-volume problems give you a volume and ask you to find the volume of an unknown.</a:t>
            </a:r>
          </a:p>
          <a:p>
            <a:r>
              <a:rPr lang="en-US" sz="4000" dirty="0" smtClean="0"/>
              <a:t>You will use the volume ratio from the equation to solve these problems.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9474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unit is used to measure volume?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72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volume ratio is the same as a molar ratio, except it uses liters.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8544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 N2 + 3H2 </a:t>
            </a:r>
            <a:r>
              <a:rPr lang="en-US" sz="3500" dirty="0" smtClean="0">
                <a:sym typeface="Wingdings" pitchFamily="2" charset="2"/>
              </a:rPr>
              <a:t>2HCl</a:t>
            </a:r>
            <a:endParaRPr lang="en-US" sz="3500" dirty="0" smtClean="0"/>
          </a:p>
          <a:p>
            <a:pPr lvl="1"/>
            <a:r>
              <a:rPr lang="en-US" sz="3500" dirty="0" smtClean="0"/>
              <a:t>What volume of H2 is required to react with 15.5 L of N2?</a:t>
            </a:r>
          </a:p>
          <a:p>
            <a:pPr marL="457200" lvl="1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70596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</a:t>
            </a:r>
          </a:p>
          <a:p>
            <a:pPr lvl="1"/>
            <a:r>
              <a:rPr lang="en-US" sz="3500" dirty="0" smtClean="0"/>
              <a:t>If .38 L of H2 reacts with chlorine gas, what volume of </a:t>
            </a:r>
            <a:r>
              <a:rPr lang="en-US" sz="3500" dirty="0" err="1" smtClean="0"/>
              <a:t>HCl</a:t>
            </a:r>
            <a:r>
              <a:rPr lang="en-US" sz="3500" dirty="0" smtClean="0"/>
              <a:t> gas will be produced?</a:t>
            </a:r>
          </a:p>
          <a:p>
            <a:pPr lvl="1"/>
            <a:r>
              <a:rPr lang="en-US" sz="3500" dirty="0" smtClean="0"/>
              <a:t>H2 + Cl2 </a:t>
            </a:r>
            <a:r>
              <a:rPr lang="en-US" sz="3500" dirty="0" smtClean="0">
                <a:sym typeface="Wingdings" pitchFamily="2" charset="2"/>
              </a:rPr>
              <a:t> 2HCl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55781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volume of 1 mole of gas at STP a constant or does it fluctuate?</a:t>
            </a:r>
          </a:p>
          <a:p>
            <a:r>
              <a:rPr lang="en-US" dirty="0" smtClean="0"/>
              <a:t>What is volume measured in?</a:t>
            </a:r>
          </a:p>
          <a:p>
            <a:r>
              <a:rPr lang="en-US" dirty="0" smtClean="0"/>
              <a:t>What is the volume ratio?</a:t>
            </a:r>
          </a:p>
          <a:p>
            <a:r>
              <a:rPr lang="en-US" dirty="0" smtClean="0"/>
              <a:t>How does the volume ratio compare to the molar ratio?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8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stoichiometry.</a:t>
            </a:r>
          </a:p>
          <a:p>
            <a:r>
              <a:rPr lang="en-US" dirty="0" smtClean="0"/>
              <a:t>I can identify the number of moles required in a reaction based on the coefficients.</a:t>
            </a:r>
          </a:p>
          <a:p>
            <a:r>
              <a:rPr lang="en-US" dirty="0" smtClean="0"/>
              <a:t>I can determine how many moles of product will be produced based on the molar ratios found in an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to Mass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the mass required or produced during a chemical reaction based on the molar ratios found in a chemical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talk about moles, is mass constant for every molecule? Why or why not?</a:t>
            </a:r>
            <a:endParaRPr lang="en-US" dirty="0"/>
          </a:p>
          <a:p>
            <a:r>
              <a:rPr lang="en-US" dirty="0" smtClean="0"/>
              <a:t>If I give you the mass of a reactant and ask you to fine the mass of a product, is this possible?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598559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Since a chemical equation is related to moles, you can now do mole conversions using the information in an equation.</a:t>
            </a:r>
          </a:p>
          <a:p>
            <a:pPr marL="118872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20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20 g of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reacts with chlorine gas, </a:t>
            </a:r>
            <a:r>
              <a:rPr lang="en-US" dirty="0" smtClean="0"/>
              <a:t>how many grams of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/>
              <a:t>will be produced?</a:t>
            </a:r>
          </a:p>
          <a:p>
            <a:pPr marL="118872" indent="0">
              <a:buNone/>
            </a:pPr>
            <a:r>
              <a:rPr lang="en-US" dirty="0"/>
              <a:t>	H</a:t>
            </a:r>
            <a:r>
              <a:rPr lang="en-US" baseline="-25000" dirty="0"/>
              <a:t>2</a:t>
            </a:r>
            <a:r>
              <a:rPr lang="en-US" dirty="0"/>
              <a:t>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2HCl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Talk with your table about what you think the first step in solving this problem would be.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0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20 g of H</a:t>
            </a:r>
            <a:r>
              <a:rPr lang="en-US" baseline="-25000" dirty="0"/>
              <a:t>2</a:t>
            </a:r>
            <a:r>
              <a:rPr lang="en-US" dirty="0"/>
              <a:t> reacts with chlorine gas, how many grams of </a:t>
            </a:r>
            <a:r>
              <a:rPr lang="en-US" dirty="0" err="1"/>
              <a:t>HCl</a:t>
            </a:r>
            <a:r>
              <a:rPr lang="en-US" dirty="0"/>
              <a:t> will be produced?</a:t>
            </a:r>
          </a:p>
          <a:p>
            <a:pPr marL="118872" indent="0">
              <a:buNone/>
            </a:pPr>
            <a:r>
              <a:rPr lang="en-US" dirty="0"/>
              <a:t>	H</a:t>
            </a:r>
            <a:r>
              <a:rPr lang="en-US" baseline="-25000" dirty="0"/>
              <a:t>2</a:t>
            </a:r>
            <a:r>
              <a:rPr lang="en-US" dirty="0"/>
              <a:t>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2HCl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Now that we have established what to do in the first step, where are we going to go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23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20 g of H</a:t>
            </a:r>
            <a:r>
              <a:rPr lang="en-US" baseline="-25000" dirty="0"/>
              <a:t>2</a:t>
            </a:r>
            <a:r>
              <a:rPr lang="en-US" dirty="0"/>
              <a:t> reacts with chlorine gas, how many grams of </a:t>
            </a:r>
            <a:r>
              <a:rPr lang="en-US" dirty="0" err="1"/>
              <a:t>HCl</a:t>
            </a:r>
            <a:r>
              <a:rPr lang="en-US" dirty="0"/>
              <a:t> will be produced?</a:t>
            </a:r>
          </a:p>
          <a:p>
            <a:pPr marL="118872" indent="0">
              <a:buNone/>
            </a:pPr>
            <a:r>
              <a:rPr lang="en-US" dirty="0"/>
              <a:t>	H</a:t>
            </a:r>
            <a:r>
              <a:rPr lang="en-US" baseline="-25000" dirty="0"/>
              <a:t>2</a:t>
            </a:r>
            <a:r>
              <a:rPr lang="en-US" dirty="0"/>
              <a:t>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2HCl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What will the final step in this problem be?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15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first step is to always convert </a:t>
            </a:r>
            <a:r>
              <a:rPr lang="en-US" sz="4000" dirty="0" smtClean="0"/>
              <a:t>mass to moles, </a:t>
            </a:r>
            <a:r>
              <a:rPr lang="en-US" sz="4000" dirty="0" smtClean="0"/>
              <a:t>and then you can go anywhere from there.</a:t>
            </a:r>
          </a:p>
          <a:p>
            <a:r>
              <a:rPr lang="en-US" sz="4000" dirty="0" smtClean="0"/>
              <a:t>The last step is to convert back to moles of the substance you are looking for.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66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a mass-mass problem, you are given the mass of one substance and asked to find the mass of another substance in a chemical reaction.</a:t>
            </a:r>
          </a:p>
          <a:p>
            <a:r>
              <a:rPr lang="en-US" sz="4000" dirty="0" smtClean="0"/>
              <a:t>Remember the coefficients are not masses, they represent moles.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33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mass of water is produced from 1.5 grams of glucose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)?</a:t>
            </a:r>
          </a:p>
          <a:p>
            <a:pPr marL="118872" indent="0">
              <a:buNone/>
            </a:pPr>
            <a:r>
              <a:rPr lang="en-US" dirty="0" smtClean="0"/>
              <a:t>	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6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as a Table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3.8 g of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decomposes, how many grams of oxygen are produced?</a:t>
            </a:r>
          </a:p>
          <a:p>
            <a:pPr marL="118872" indent="0">
              <a:buNone/>
            </a:pPr>
            <a:r>
              <a:rPr lang="en-US" dirty="0" smtClean="0"/>
              <a:t>	2Al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4Al + 3O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19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mass a constant for every molecule? Why or why not?</a:t>
            </a:r>
          </a:p>
          <a:p>
            <a:r>
              <a:rPr lang="en-US" dirty="0" smtClean="0"/>
              <a:t>In a mass-mass problem what are you looking for?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1323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Limiting Reactants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3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a limiting reactant.</a:t>
            </a:r>
          </a:p>
          <a:p>
            <a:r>
              <a:rPr lang="en-US" dirty="0" smtClean="0"/>
              <a:t>I can determine the limiting reactant for a reaction based on the amount of reactants used in a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05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chemical reactions go on and on forever? Why or why not?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717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chemical reactions, the amount of product formed is dependent on the amount of reactants available.</a:t>
            </a:r>
          </a:p>
          <a:p>
            <a:r>
              <a:rPr lang="en-US" sz="4000" dirty="0" smtClean="0"/>
              <a:t>The amount of gasoline in your car limits how far you can drive.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48507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Predict the definition of a limiting reactant.</a:t>
            </a:r>
          </a:p>
          <a:p>
            <a:r>
              <a:rPr lang="en-US" sz="4000" dirty="0" smtClean="0"/>
              <a:t>What does it mean if you have a reactant in excess?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96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Often, in a chemical reaction, there is a reactant that limits the amount of product that can be formed.</a:t>
            </a:r>
          </a:p>
          <a:p>
            <a:r>
              <a:rPr lang="en-US" sz="4000" dirty="0" smtClean="0"/>
              <a:t>A limiting reactant is one that limits the amount of product formed in a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348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5000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118872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1887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What are the numbers in red called?</a:t>
            </a:r>
          </a:p>
          <a:p>
            <a:pPr marL="118872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1887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In the equation above, what is the ratio of hydrogen atoms to oxygen atoms? How did you figure that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455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reactant will be used up in a chemical reaction, the limiting reactant or the reactant in excess?</a:t>
            </a:r>
          </a:p>
          <a:p>
            <a:r>
              <a:rPr lang="en-US" sz="4000" dirty="0" smtClean="0"/>
              <a:t>Which reactant will determine how much product is made, the limiting reactant or the reactant in excess?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8029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limiting reactant will be completely used up in the reaction.</a:t>
            </a:r>
          </a:p>
          <a:p>
            <a:r>
              <a:rPr lang="en-US" sz="4000" dirty="0" smtClean="0"/>
              <a:t>The other reactant or reactants will have some left over at the end of a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3514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leftover reactant is said to be in excess.</a:t>
            </a:r>
          </a:p>
          <a:p>
            <a:r>
              <a:rPr lang="en-US" sz="4000" dirty="0" smtClean="0"/>
              <a:t>The amount of product is always determined by the limiting reactant.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62554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500" dirty="0" smtClean="0"/>
              <a:t>If </a:t>
            </a:r>
            <a:r>
              <a:rPr lang="en-US" sz="3500" dirty="0" smtClean="0"/>
              <a:t>you have 3.5g of Cu and 6.0 g of AgNO3, which reactant is the limiting reactant in the production of silver?</a:t>
            </a:r>
          </a:p>
          <a:p>
            <a:pPr marL="768096" lvl="2" indent="0">
              <a:buNone/>
            </a:pPr>
            <a:r>
              <a:rPr lang="en-US" sz="3500" dirty="0" smtClean="0"/>
              <a:t>Cu + 2AgNO3 </a:t>
            </a:r>
            <a:r>
              <a:rPr lang="en-US" sz="3500" dirty="0" smtClean="0">
                <a:sym typeface="Wingdings" pitchFamily="2" charset="2"/>
              </a:rPr>
              <a:t> Cu(NO3)2 + </a:t>
            </a:r>
            <a:r>
              <a:rPr lang="en-US" sz="3500" dirty="0" smtClean="0">
                <a:sym typeface="Wingdings" pitchFamily="2" charset="2"/>
              </a:rPr>
              <a:t>2Ag</a:t>
            </a:r>
          </a:p>
          <a:p>
            <a:pPr marL="768096" lvl="2" indent="0">
              <a:buNone/>
            </a:pPr>
            <a:endParaRPr lang="en-US" sz="3500" dirty="0">
              <a:sym typeface="Wingdings" pitchFamily="2" charset="2"/>
            </a:endParaRPr>
          </a:p>
          <a:p>
            <a:pPr marL="768096" lvl="2" indent="0">
              <a:buNone/>
            </a:pPr>
            <a:r>
              <a:rPr lang="en-US" sz="3500" dirty="0" smtClean="0">
                <a:sym typeface="Wingdings" pitchFamily="2" charset="2"/>
              </a:rPr>
              <a:t>Predict how you would solve this problem. What are you going to look for? </a:t>
            </a:r>
            <a:endParaRPr lang="en-US" sz="35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3950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reactant that produces the least amount of product is the limiting reactant.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87385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limiting reactant when 5.87 grams of Mg(OH)</a:t>
            </a:r>
            <a:r>
              <a:rPr lang="en-US" baseline="-25000" dirty="0"/>
              <a:t>2</a:t>
            </a:r>
            <a:r>
              <a:rPr lang="en-US" dirty="0"/>
              <a:t> reacts with 12.84 grams of </a:t>
            </a:r>
            <a:r>
              <a:rPr lang="en-US" dirty="0" err="1"/>
              <a:t>HCl</a:t>
            </a:r>
            <a:r>
              <a:rPr lang="en-US" dirty="0"/>
              <a:t> to produce MgCl</a:t>
            </a:r>
            <a:r>
              <a:rPr lang="en-US" baseline="-25000" dirty="0"/>
              <a:t>2</a:t>
            </a:r>
            <a:r>
              <a:rPr lang="en-US" dirty="0"/>
              <a:t> and water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are going to break these problems into three steps.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828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None/>
            </a:pPr>
            <a:r>
              <a:rPr lang="en-US" dirty="0"/>
              <a:t>How much water is produced if you start with 5.87 grams of Mg(OH)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marL="118872" indent="0">
              <a:buNone/>
            </a:pPr>
            <a:r>
              <a:rPr lang="en-US" dirty="0"/>
              <a:t>	Mg(OH)</a:t>
            </a:r>
            <a:r>
              <a:rPr lang="en-US" baseline="-25000" dirty="0"/>
              <a:t>2</a:t>
            </a:r>
            <a:r>
              <a:rPr lang="en-US" dirty="0"/>
              <a:t> + 2HCl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MgCl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858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much water is produced if you start with 12.84 grams of </a:t>
            </a:r>
            <a:r>
              <a:rPr lang="en-US" dirty="0" err="1"/>
              <a:t>HCl</a:t>
            </a:r>
            <a:r>
              <a:rPr lang="en-US" dirty="0"/>
              <a:t>?</a:t>
            </a:r>
          </a:p>
          <a:p>
            <a:pPr marL="118872" indent="0">
              <a:buNone/>
            </a:pPr>
            <a:r>
              <a:rPr lang="en-US" dirty="0" smtClean="0"/>
              <a:t>	Mg(OH)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+ 2HCl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MgCl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67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Circle the limiting reactant: Mg(OH)</a:t>
            </a:r>
            <a:r>
              <a:rPr lang="en-US" baseline="-25000" dirty="0"/>
              <a:t>2</a:t>
            </a:r>
            <a:r>
              <a:rPr lang="en-US" dirty="0"/>
              <a:t> or </a:t>
            </a:r>
            <a:r>
              <a:rPr lang="en-US" dirty="0" err="1"/>
              <a:t>HCl</a:t>
            </a:r>
            <a:r>
              <a:rPr lang="en-US" dirty="0"/>
              <a:t>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221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limiting reactant?</a:t>
            </a:r>
          </a:p>
          <a:p>
            <a:r>
              <a:rPr lang="en-US" dirty="0" smtClean="0"/>
              <a:t>What does it mean if a reactant is in excess?</a:t>
            </a:r>
          </a:p>
          <a:p>
            <a:r>
              <a:rPr lang="en-US" dirty="0"/>
              <a:t>Which reactant will determine how much product is made, the limiting reactant or the reactant in excess? Why?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6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5000" dirty="0">
                <a:solidFill>
                  <a:srgbClr val="FF0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If you have 6 hydrogen atoms, how many oxygen atoms do you need to react with all of the hydrogen atoms? Why?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If you have 8 hydrogen atoms and 4 oxygen atoms, how many water molecules would you make? How did you figure out your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543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43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expected yield.</a:t>
            </a:r>
          </a:p>
          <a:p>
            <a:r>
              <a:rPr lang="en-US" dirty="0" smtClean="0"/>
              <a:t>I can define actual yield.</a:t>
            </a:r>
          </a:p>
          <a:p>
            <a:r>
              <a:rPr lang="en-US" dirty="0" smtClean="0"/>
              <a:t>I can explain why the expected yield and actual yield are not the same.</a:t>
            </a:r>
          </a:p>
          <a:p>
            <a:r>
              <a:rPr lang="en-US" dirty="0" smtClean="0"/>
              <a:t>I can define the percent yield.</a:t>
            </a:r>
          </a:p>
          <a:p>
            <a:r>
              <a:rPr lang="en-US" dirty="0" smtClean="0"/>
              <a:t>I can calculate the percent yield for a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462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amount of product that is produced in a reaction is usually less than the predicted amounts.</a:t>
            </a:r>
          </a:p>
          <a:p>
            <a:r>
              <a:rPr lang="en-US" sz="4000" dirty="0" smtClean="0"/>
              <a:t>The amount of product that should be produced based on calculations is the expected yield.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56744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amount of product really obtained is the actual yield.</a:t>
            </a:r>
          </a:p>
          <a:p>
            <a:r>
              <a:rPr lang="en-US" sz="4000" dirty="0" smtClean="0"/>
              <a:t>Product can be lost for several reason.</a:t>
            </a:r>
          </a:p>
          <a:p>
            <a:r>
              <a:rPr lang="en-US" sz="4000" dirty="0" smtClean="0"/>
              <a:t>The reactants may not react.</a:t>
            </a:r>
          </a:p>
          <a:p>
            <a:pPr marL="118872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26541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reactants may be used up in side reactions that should not be occurring.</a:t>
            </a:r>
          </a:p>
          <a:p>
            <a:r>
              <a:rPr lang="en-US" sz="4000" dirty="0" smtClean="0"/>
              <a:t>Some of the product may be lost due to transfer between containers.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09814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 is useful to determine what percent of the expected yield was actually obtained.</a:t>
            </a:r>
          </a:p>
          <a:p>
            <a:r>
              <a:rPr lang="en-US" sz="4000" dirty="0" smtClean="0"/>
              <a:t>This percentage is called percent yield.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10646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Formula: </a:t>
            </a:r>
          </a:p>
          <a:p>
            <a:pPr lvl="1"/>
            <a:r>
              <a:rPr lang="en-US" sz="3500" dirty="0" smtClean="0"/>
              <a:t>% yield = actual              expected X 100 </a:t>
            </a:r>
            <a:endParaRPr lang="en-US" sz="3500" dirty="0"/>
          </a:p>
        </p:txBody>
      </p:sp>
      <p:sp>
        <p:nvSpPr>
          <p:cNvPr id="4" name="Division 3"/>
          <p:cNvSpPr/>
          <p:nvPr/>
        </p:nvSpPr>
        <p:spPr>
          <a:xfrm>
            <a:off x="4394579" y="2471382"/>
            <a:ext cx="838200" cy="601070"/>
          </a:xfrm>
          <a:prstGeom prst="mathDivid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30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 A piece of copper, with a mass of 5.00 g is placed in silver nitrate. The silver metal produced has a mass of 15.2 g but the expected yield was 17.0 g of Ag. What is the percent yield of silver?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559674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know how to calculate the expected yield of product based on the calculations we have been doing.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8397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 Determine the percent yield for the reaction between 2.8 g Al(NO3)3 and excess </a:t>
            </a:r>
            <a:r>
              <a:rPr lang="en-US" sz="3500" dirty="0" err="1" smtClean="0"/>
              <a:t>NaOH</a:t>
            </a:r>
            <a:r>
              <a:rPr lang="en-US" sz="3500" dirty="0" smtClean="0"/>
              <a:t> if 0.966 g AL(OH)3 is recovered.</a:t>
            </a:r>
          </a:p>
          <a:p>
            <a:pPr lvl="1"/>
            <a:r>
              <a:rPr lang="en-US" sz="3500" dirty="0" smtClean="0"/>
              <a:t>Al(NO3)3 + </a:t>
            </a:r>
            <a:r>
              <a:rPr lang="en-US" sz="3500" dirty="0" err="1" smtClean="0"/>
              <a:t>NaOH</a:t>
            </a:r>
            <a:r>
              <a:rPr lang="en-US" sz="3500" dirty="0" smtClean="0"/>
              <a:t> </a:t>
            </a:r>
            <a:r>
              <a:rPr lang="en-US" sz="3500" dirty="0" smtClean="0">
                <a:sym typeface="Wingdings" pitchFamily="2" charset="2"/>
              </a:rPr>
              <a:t> Al(OH)3 + 3NaNO3</a:t>
            </a:r>
          </a:p>
          <a:p>
            <a:pPr marL="457200" lvl="1" indent="0">
              <a:buNone/>
            </a:pPr>
            <a:r>
              <a:rPr lang="en-US" sz="3500" dirty="0" smtClean="0">
                <a:sym typeface="Wingdings" pitchFamily="2" charset="2"/>
              </a:rPr>
              <a:t>First calculate how much Al(OH)3 should have been produced, then calculate the percent yield.</a:t>
            </a:r>
          </a:p>
        </p:txBody>
      </p:sp>
    </p:spTree>
    <p:extLst>
      <p:ext uri="{BB962C8B-B14F-4D97-AF65-F5344CB8AC3E}">
        <p14:creationId xmlns:p14="http://schemas.microsoft.com/office/powerpoint/2010/main" val="315939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Stoichiometry is the study of measurable relationships that exist in chemical formulas and equations.</a:t>
            </a:r>
          </a:p>
          <a:p>
            <a:r>
              <a:rPr lang="en-US" sz="4000" dirty="0" smtClean="0"/>
              <a:t>It involves the relationships between reactants and products in a chemical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5000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marL="118872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1887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When we talk about chemistry in the lab, are atoms practical? </a:t>
            </a:r>
            <a:endParaRPr lang="en-US" dirty="0">
              <a:sym typeface="Wingdings" panose="05000000000000000000" pitchFamily="2" charset="2"/>
            </a:endParaRPr>
          </a:p>
          <a:p>
            <a:pPr marL="118872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11887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Besides atoms, what unit could the coefficients represent?</a:t>
            </a:r>
          </a:p>
          <a:p>
            <a:pPr marL="118872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103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5000" dirty="0">
                <a:solidFill>
                  <a:srgbClr val="FF0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If you have 8 moles of hydrogen, how many moles of oxygen do you need to react with all of the hydrogen atoms? Why?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6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6206</TotalTime>
  <Words>1773</Words>
  <Application>Microsoft Office PowerPoint</Application>
  <PresentationFormat>On-screen Show (4:3)</PresentationFormat>
  <Paragraphs>177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Module</vt:lpstr>
      <vt:lpstr>Stoichiometry</vt:lpstr>
      <vt:lpstr>Introduction to Stoichiometry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Volume-Volume Problems</vt:lpstr>
      <vt:lpstr>PowerPoint Presentation</vt:lpstr>
      <vt:lpstr>PowerPoint Presentation</vt:lpstr>
      <vt:lpstr>PowerPoint Presentation</vt:lpstr>
      <vt:lpstr>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Mass to Mass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as a Table to Solve</vt:lpstr>
      <vt:lpstr>PowerPoint Presentation</vt:lpstr>
      <vt:lpstr>Limiting Reactants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1</vt:lpstr>
      <vt:lpstr>Step 2</vt:lpstr>
      <vt:lpstr>Step 3</vt:lpstr>
      <vt:lpstr>Review Questions</vt:lpstr>
      <vt:lpstr>Percent Yield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Vestaburg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VCS</dc:creator>
  <cp:lastModifiedBy>Amanda Slezak</cp:lastModifiedBy>
  <cp:revision>19</cp:revision>
  <dcterms:created xsi:type="dcterms:W3CDTF">2010-11-09T12:43:28Z</dcterms:created>
  <dcterms:modified xsi:type="dcterms:W3CDTF">2015-04-19T12:46:03Z</dcterms:modified>
</cp:coreProperties>
</file>