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3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332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328" r:id="rId26"/>
    <p:sldId id="329" r:id="rId27"/>
    <p:sldId id="278" r:id="rId28"/>
    <p:sldId id="279" r:id="rId29"/>
    <p:sldId id="280" r:id="rId30"/>
    <p:sldId id="298" r:id="rId31"/>
    <p:sldId id="333" r:id="rId32"/>
    <p:sldId id="299" r:id="rId33"/>
    <p:sldId id="300" r:id="rId34"/>
    <p:sldId id="301" r:id="rId35"/>
    <p:sldId id="302" r:id="rId36"/>
    <p:sldId id="303" r:id="rId37"/>
    <p:sldId id="304" r:id="rId38"/>
    <p:sldId id="305" r:id="rId39"/>
    <p:sldId id="306" r:id="rId40"/>
    <p:sldId id="307" r:id="rId41"/>
    <p:sldId id="308" r:id="rId42"/>
    <p:sldId id="309" r:id="rId43"/>
    <p:sldId id="310" r:id="rId44"/>
    <p:sldId id="311" r:id="rId45"/>
    <p:sldId id="312" r:id="rId46"/>
    <p:sldId id="315" r:id="rId47"/>
    <p:sldId id="313" r:id="rId48"/>
    <p:sldId id="314" r:id="rId49"/>
    <p:sldId id="316" r:id="rId50"/>
    <p:sldId id="317" r:id="rId51"/>
    <p:sldId id="318" r:id="rId52"/>
    <p:sldId id="319" r:id="rId53"/>
    <p:sldId id="320" r:id="rId54"/>
    <p:sldId id="321" r:id="rId55"/>
    <p:sldId id="322" r:id="rId56"/>
    <p:sldId id="323" r:id="rId57"/>
    <p:sldId id="324" r:id="rId58"/>
    <p:sldId id="325" r:id="rId59"/>
    <p:sldId id="326" r:id="rId60"/>
    <p:sldId id="327" r:id="rId61"/>
    <p:sldId id="281" r:id="rId62"/>
    <p:sldId id="330" r:id="rId63"/>
    <p:sldId id="282" r:id="rId64"/>
    <p:sldId id="283" r:id="rId65"/>
    <p:sldId id="284" r:id="rId66"/>
    <p:sldId id="285" r:id="rId67"/>
    <p:sldId id="286" r:id="rId68"/>
    <p:sldId id="287" r:id="rId69"/>
    <p:sldId id="288" r:id="rId70"/>
    <p:sldId id="289" r:id="rId71"/>
    <p:sldId id="290" r:id="rId72"/>
    <p:sldId id="291" r:id="rId73"/>
    <p:sldId id="292" r:id="rId74"/>
    <p:sldId id="293" r:id="rId75"/>
    <p:sldId id="294" r:id="rId76"/>
    <p:sldId id="295" r:id="rId77"/>
    <p:sldId id="296" r:id="rId78"/>
    <p:sldId id="297" r:id="rId7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8F8D-2F40-453A-8286-F6362F3CCFC4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244579D-BF65-4605-94C0-D40A315A7D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8F8D-2F40-453A-8286-F6362F3CCFC4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4579D-BF65-4605-94C0-D40A315A7D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8F8D-2F40-453A-8286-F6362F3CCFC4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4579D-BF65-4605-94C0-D40A315A7D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8F8D-2F40-453A-8286-F6362F3CCFC4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244579D-BF65-4605-94C0-D40A315A7D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8F8D-2F40-453A-8286-F6362F3CCFC4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4579D-BF65-4605-94C0-D40A315A7D8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8F8D-2F40-453A-8286-F6362F3CCFC4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4579D-BF65-4605-94C0-D40A315A7D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8F8D-2F40-453A-8286-F6362F3CCFC4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244579D-BF65-4605-94C0-D40A315A7D8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8F8D-2F40-453A-8286-F6362F3CCFC4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4579D-BF65-4605-94C0-D40A315A7D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8F8D-2F40-453A-8286-F6362F3CCFC4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4579D-BF65-4605-94C0-D40A315A7D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8F8D-2F40-453A-8286-F6362F3CCFC4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4579D-BF65-4605-94C0-D40A315A7D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8F8D-2F40-453A-8286-F6362F3CCFC4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4579D-BF65-4605-94C0-D40A315A7D8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E368F8D-2F40-453A-8286-F6362F3CCFC4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244579D-BF65-4605-94C0-D40A315A7D8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Reaction Rates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855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Concentration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The rate of reaction depends on concentrations of the reactants.</a:t>
            </a:r>
          </a:p>
          <a:p>
            <a:r>
              <a:rPr lang="en-US" sz="4000" dirty="0" smtClean="0"/>
              <a:t>The higher the concentrations, the faster the reaction rate.</a:t>
            </a:r>
          </a:p>
          <a:p>
            <a:r>
              <a:rPr lang="en-US" sz="4000" dirty="0" smtClean="0"/>
              <a:t>The reason for the increase is due to the fact that higher concentrations result in more collisions.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67876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Surface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The more surface area a reactant has, the greater the number of particles that are expose for reaction.</a:t>
            </a:r>
          </a:p>
          <a:p>
            <a:r>
              <a:rPr lang="en-US" sz="4000" dirty="0" smtClean="0"/>
              <a:t>A larger surface area increases the frequency at which particle collide.</a:t>
            </a:r>
          </a:p>
          <a:p>
            <a:r>
              <a:rPr lang="en-US" sz="4000" dirty="0" smtClean="0"/>
              <a:t>To increase the surface area of a solid, scientists use powders.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868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Catalysts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500" dirty="0" smtClean="0"/>
              <a:t>A catalyst is a substance that increases the rate of a reaction without being used up.</a:t>
            </a:r>
          </a:p>
          <a:p>
            <a:r>
              <a:rPr lang="en-US" sz="4500" dirty="0" smtClean="0"/>
              <a:t>Catalysts can be used over and over again.</a:t>
            </a:r>
          </a:p>
          <a:p>
            <a:r>
              <a:rPr lang="en-US" sz="4500" dirty="0" smtClean="0"/>
              <a:t>Catalysts in the human body are called enzymes.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1301927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Catalysts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Catalysts are not a reactant or a product.</a:t>
            </a:r>
          </a:p>
          <a:p>
            <a:r>
              <a:rPr lang="en-US" sz="4000" dirty="0" smtClean="0"/>
              <a:t>They can be re-used after a chemical reaction occurs.</a:t>
            </a:r>
          </a:p>
          <a:p>
            <a:r>
              <a:rPr lang="en-US" sz="4000" dirty="0" smtClean="0"/>
              <a:t>Catalysts increase reaction rates because they lower the activation energy for a reaction to occur.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84417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Catalysts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lower the activation energy, the faster the reaction rate.</a:t>
            </a:r>
          </a:p>
          <a:p>
            <a:r>
              <a:rPr lang="en-US" sz="4000" dirty="0" smtClean="0"/>
              <a:t>It’s not a good idea to speed up all chemical reactions.</a:t>
            </a:r>
          </a:p>
          <a:p>
            <a:r>
              <a:rPr lang="en-US" sz="4000" dirty="0" smtClean="0"/>
              <a:t>Substances that slow a chemical reaction are inhibitors.</a:t>
            </a:r>
          </a:p>
        </p:txBody>
      </p:sp>
    </p:spTree>
    <p:extLst>
      <p:ext uri="{BB962C8B-B14F-4D97-AF65-F5344CB8AC3E}">
        <p14:creationId xmlns:p14="http://schemas.microsoft.com/office/powerpoint/2010/main" val="89338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collision theory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55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describe the collision theory.</a:t>
            </a:r>
          </a:p>
          <a:p>
            <a:r>
              <a:rPr lang="en-US" dirty="0" smtClean="0"/>
              <a:t>I can define an effective vs. ineffective collision.</a:t>
            </a:r>
          </a:p>
          <a:p>
            <a:r>
              <a:rPr lang="en-US" dirty="0" smtClean="0"/>
              <a:t>I can define both kinetic and potential energy.</a:t>
            </a:r>
          </a:p>
          <a:p>
            <a:r>
              <a:rPr lang="en-US" dirty="0" smtClean="0"/>
              <a:t>I can interpret an energy diagram.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1103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 order for a chemical reaction to occur, particles must come together.</a:t>
            </a:r>
          </a:p>
          <a:p>
            <a:r>
              <a:rPr lang="en-US" sz="4000" dirty="0" smtClean="0"/>
              <a:t>Combining two substances means forcing their particles to hit or collide.</a:t>
            </a:r>
          </a:p>
          <a:p>
            <a:r>
              <a:rPr lang="en-US" sz="4000" dirty="0" smtClean="0"/>
              <a:t>The collision theory states that molecules must collide to react.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6998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500" dirty="0" smtClean="0"/>
              <a:t>In order for a molecule, atom, or ion to react, it must collide with another molecule, atom, or ion or with the wall of a container.</a:t>
            </a:r>
          </a:p>
          <a:p>
            <a:r>
              <a:rPr lang="en-US" sz="3500" dirty="0" smtClean="0"/>
              <a:t>If there were no collisions among reactants, there would be no reactions.</a:t>
            </a:r>
          </a:p>
          <a:p>
            <a:r>
              <a:rPr lang="en-US" sz="3500" dirty="0" smtClean="0"/>
              <a:t>Not all collisions are effective in leading to the formation of products.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9779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Effective collisions lead to the formation of products.</a:t>
            </a:r>
          </a:p>
          <a:p>
            <a:r>
              <a:rPr lang="en-US" sz="4000" dirty="0" smtClean="0"/>
              <a:t>Ineffective collisions do not lead to the formation of products.</a:t>
            </a:r>
          </a:p>
          <a:p>
            <a:r>
              <a:rPr lang="en-US" sz="4000" dirty="0" smtClean="0"/>
              <a:t>If every collision lead to a reaction, the rates of reaction would be much faster.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147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affecting reaction 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8264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500" dirty="0" smtClean="0"/>
              <a:t>For a reaction to occur, particles must be in the correct position that allows the bonds to break and atoms to rearrange.</a:t>
            </a:r>
          </a:p>
          <a:p>
            <a:r>
              <a:rPr lang="en-US" sz="3500" dirty="0" smtClean="0"/>
              <a:t>If the orientation is not right, the molecules bounce off each other.</a:t>
            </a:r>
          </a:p>
          <a:p>
            <a:r>
              <a:rPr lang="en-US" sz="3500" dirty="0" smtClean="0"/>
              <a:t>Colliding particles must also have enough energy so that bonds can be broken and new bonds formed.</a:t>
            </a:r>
          </a:p>
        </p:txBody>
      </p:sp>
    </p:spTree>
    <p:extLst>
      <p:ext uri="{BB962C8B-B14F-4D97-AF65-F5344CB8AC3E}">
        <p14:creationId xmlns:p14="http://schemas.microsoft.com/office/powerpoint/2010/main" val="287097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in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Energy is required to break bonds that hold reactants together.</a:t>
            </a:r>
          </a:p>
          <a:p>
            <a:r>
              <a:rPr lang="en-US" sz="4000" dirty="0" smtClean="0"/>
              <a:t>There are two types of energy: Kinetic and potential.</a:t>
            </a:r>
          </a:p>
          <a:p>
            <a:r>
              <a:rPr lang="en-US" sz="4000" dirty="0" smtClean="0"/>
              <a:t>Potential energy is stored and kinetic energy is the energy of motion.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3173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Remember, energy can not be created or destroyed, only transformed.</a:t>
            </a:r>
          </a:p>
          <a:p>
            <a:r>
              <a:rPr lang="en-US" sz="4000" dirty="0" smtClean="0"/>
              <a:t>Particles of matter have both potential and kinetic energy.</a:t>
            </a:r>
          </a:p>
          <a:p>
            <a:r>
              <a:rPr lang="en-US" sz="4000" dirty="0" smtClean="0"/>
              <a:t>The energy to break bonds comes form the energy of the reacting particles.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5892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During a collision, kinetic energy is converted to potential energy as particles are formed, bonds are broken, and atoms rearranged.</a:t>
            </a:r>
          </a:p>
          <a:p>
            <a:r>
              <a:rPr lang="en-US" sz="4000" dirty="0" smtClean="0"/>
              <a:t>Kinetic energy depends on the mass and velocity of a particle.</a:t>
            </a:r>
          </a:p>
          <a:p>
            <a:r>
              <a:rPr lang="en-US" sz="4000" dirty="0" smtClean="0"/>
              <a:t>Particles must have a minimum amount of energy to react.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2192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Activation energy is the energy needed to start a reaction.</a:t>
            </a:r>
          </a:p>
          <a:p>
            <a:r>
              <a:rPr lang="en-US" sz="4000" dirty="0" smtClean="0"/>
              <a:t>Energy diagrams show the changes in energy that occur during a chemical reaction.</a:t>
            </a:r>
          </a:p>
          <a:p>
            <a:r>
              <a:rPr lang="en-US" sz="4000" dirty="0" smtClean="0"/>
              <a:t>The difference between the peak and reactants is the activation energy.</a:t>
            </a:r>
          </a:p>
        </p:txBody>
      </p:sp>
    </p:spTree>
    <p:extLst>
      <p:ext uri="{BB962C8B-B14F-4D97-AF65-F5344CB8AC3E}">
        <p14:creationId xmlns:p14="http://schemas.microsoft.com/office/powerpoint/2010/main" val="387806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034" y="1600200"/>
            <a:ext cx="647613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1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83684"/>
            <a:ext cx="7033177" cy="4307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043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An exothermic reaction releases heat.</a:t>
            </a:r>
          </a:p>
          <a:p>
            <a:r>
              <a:rPr lang="en-US" sz="4000" dirty="0" smtClean="0"/>
              <a:t>Therefore, the products have less energy than the reactants.</a:t>
            </a:r>
          </a:p>
          <a:p>
            <a:r>
              <a:rPr lang="en-US" sz="4000" dirty="0" smtClean="0"/>
              <a:t>An endothermic reaction absorbs heat.</a:t>
            </a:r>
          </a:p>
          <a:p>
            <a:r>
              <a:rPr lang="en-US" sz="4000" dirty="0" smtClean="0"/>
              <a:t>Therefore the products have more energy than the reactants.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6810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The activated complex is a structure that forms in a reaction that is not a reactant or a product.</a:t>
            </a:r>
          </a:p>
          <a:p>
            <a:r>
              <a:rPr lang="en-US" sz="4000" dirty="0" smtClean="0"/>
              <a:t>The activated complex exists where the energy is greatest.</a:t>
            </a:r>
          </a:p>
          <a:p>
            <a:r>
              <a:rPr lang="en-US" sz="4000" dirty="0" smtClean="0"/>
              <a:t>Reactions occur at different rates because of energy.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6310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500" dirty="0" smtClean="0"/>
              <a:t>Particles must collide at the correct orientation to react.</a:t>
            </a:r>
          </a:p>
          <a:p>
            <a:r>
              <a:rPr lang="en-US" sz="3500" dirty="0" smtClean="0"/>
              <a:t>Particles must also have enough energy to overcome the activation energy to react.</a:t>
            </a:r>
          </a:p>
          <a:p>
            <a:r>
              <a:rPr lang="en-US" sz="3500" dirty="0" smtClean="0"/>
              <a:t>Reaction rates are directly related to activation energy because every reaction has a different activation energy.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41200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identify and describe the five factors that affect reaction rates.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5387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50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define free energy.</a:t>
            </a:r>
          </a:p>
          <a:p>
            <a:r>
              <a:rPr lang="en-US" dirty="0" smtClean="0"/>
              <a:t>I can describe a spontaneous and nonspontaneous reaction.</a:t>
            </a:r>
          </a:p>
          <a:p>
            <a:r>
              <a:rPr lang="en-US" dirty="0" smtClean="0"/>
              <a:t>I can define both entropy and enthalpy.</a:t>
            </a:r>
          </a:p>
          <a:p>
            <a:r>
              <a:rPr lang="en-US" dirty="0" smtClean="0"/>
              <a:t>I can describe the conditions under which a spontaneous and nonspontaneous </a:t>
            </a:r>
            <a:r>
              <a:rPr lang="en-US" smtClean="0"/>
              <a:t>reaction occur.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99894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Many chemical and physical processes release energy that can be used to bring about other changes.</a:t>
            </a:r>
          </a:p>
          <a:p>
            <a:r>
              <a:rPr lang="en-US" sz="4000" dirty="0" smtClean="0"/>
              <a:t>Free energy is the energy that is available to do work.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465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Even though free energy is available, that does not mean it can be used efficiently.</a:t>
            </a:r>
          </a:p>
          <a:p>
            <a:r>
              <a:rPr lang="en-US" sz="4000" dirty="0" smtClean="0"/>
              <a:t>Car engines are only 30% efficient.</a:t>
            </a:r>
          </a:p>
          <a:p>
            <a:r>
              <a:rPr lang="en-US" sz="4000" dirty="0" smtClean="0"/>
              <a:t>That means only 30% of the free energy released from burning gasoline is used to move the car.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599765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other 70% is lost to friction and heat.</a:t>
            </a:r>
          </a:p>
          <a:p>
            <a:r>
              <a:rPr lang="en-US" sz="4000" dirty="0" smtClean="0"/>
              <a:t>Efforts are constantly underway to increase efficiency.</a:t>
            </a:r>
          </a:p>
          <a:p>
            <a:r>
              <a:rPr lang="en-US" sz="4000" dirty="0" smtClean="0"/>
              <a:t>However, no mechanical process can be made 100% efficient.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219968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500" dirty="0" smtClean="0"/>
              <a:t>Energy  can only be obtained from a reaction if the reaction actually occurs.</a:t>
            </a:r>
          </a:p>
          <a:p>
            <a:r>
              <a:rPr lang="en-US" sz="3500" dirty="0" smtClean="0"/>
              <a:t>Not all balanced chemical reactions actually occur in nature.</a:t>
            </a:r>
          </a:p>
          <a:p>
            <a:r>
              <a:rPr lang="en-US" sz="3500" dirty="0" smtClean="0"/>
              <a:t>Spontaneous reactions are reactions that occur naturally and that favor the formation of products at the specified conditions.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000679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All spontaneous reactions release free energy.</a:t>
            </a:r>
          </a:p>
          <a:p>
            <a:r>
              <a:rPr lang="en-US" sz="3600" dirty="0" smtClean="0"/>
              <a:t>Nonspontaneous reactions are reactions that do not favor the formation of products at the specified conditions.</a:t>
            </a:r>
          </a:p>
          <a:p>
            <a:r>
              <a:rPr lang="en-US" sz="3600" dirty="0" smtClean="0"/>
              <a:t>In most reversible reactions, one reaction is spontaneous and one is nonspontaneous.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377157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terms spontaneous and nonspontaneous do not refer to how fast reactants go to products.</a:t>
            </a:r>
          </a:p>
          <a:p>
            <a:r>
              <a:rPr lang="en-US" sz="4000" dirty="0" smtClean="0"/>
              <a:t>Some spontaneous reactions are extremely slow, and they look like they are nonspontaneous.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742353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Some reactions that are nonspontaneous at one set of conditions may be spontaneous at other conditions.</a:t>
            </a:r>
          </a:p>
          <a:p>
            <a:r>
              <a:rPr lang="en-US" sz="4000" dirty="0" smtClean="0"/>
              <a:t>Changing the temperature or pressure can change a reaction to be spontaneous.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793316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Heat change accompanies most chemical and physical processes.</a:t>
            </a:r>
          </a:p>
          <a:p>
            <a:r>
              <a:rPr lang="en-US" sz="4000" dirty="0" smtClean="0"/>
              <a:t>Both exothermic and endothermic reactions can be spontaneous.</a:t>
            </a:r>
          </a:p>
          <a:p>
            <a:r>
              <a:rPr lang="en-US" sz="4000" dirty="0" smtClean="0"/>
              <a:t>Heat is also called enthalpy.</a:t>
            </a:r>
          </a:p>
          <a:p>
            <a:r>
              <a:rPr lang="en-US" sz="4000" dirty="0" smtClean="0"/>
              <a:t>Enthalpy change is symbolized as   H.</a:t>
            </a:r>
            <a:endParaRPr lang="en-US" sz="4000" dirty="0"/>
          </a:p>
        </p:txBody>
      </p:sp>
      <p:sp>
        <p:nvSpPr>
          <p:cNvPr id="4" name="Isosceles Triangle 3"/>
          <p:cNvSpPr/>
          <p:nvPr/>
        </p:nvSpPr>
        <p:spPr>
          <a:xfrm>
            <a:off x="7848600" y="5029200"/>
            <a:ext cx="381000" cy="533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624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There are five general factors that affect the rate </a:t>
            </a:r>
            <a:r>
              <a:rPr lang="en-US" sz="4000" smtClean="0"/>
              <a:t>of reaction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841222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To determine whether or not a reaction is spontaneous, we must consider heat and disorder.</a:t>
            </a:r>
          </a:p>
          <a:p>
            <a:r>
              <a:rPr lang="en-US" sz="4000" dirty="0" smtClean="0"/>
              <a:t>The disorder of a system is called entropy.</a:t>
            </a:r>
          </a:p>
          <a:p>
            <a:r>
              <a:rPr lang="en-US" sz="4000" dirty="0" smtClean="0"/>
              <a:t>The more disorder, the more entropy.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9923676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The law of disorder states that processes move in the direction of maximum disorder or randomness.</a:t>
            </a:r>
          </a:p>
          <a:p>
            <a:r>
              <a:rPr lang="en-US" sz="4000" dirty="0" smtClean="0"/>
              <a:t>The entropy of gasses is higher than the entropy of liquids.</a:t>
            </a:r>
          </a:p>
          <a:p>
            <a:r>
              <a:rPr lang="en-US" sz="4000" dirty="0" smtClean="0"/>
              <a:t>The entropy of liquids is higher than the entropy of solids.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786853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Entropy increases when solid reactants form liquids.</a:t>
            </a:r>
          </a:p>
          <a:p>
            <a:r>
              <a:rPr lang="en-US" sz="4000" dirty="0" smtClean="0"/>
              <a:t>Entropy also increases when liquid reactants form gases.</a:t>
            </a:r>
          </a:p>
          <a:p>
            <a:r>
              <a:rPr lang="en-US" sz="4000" dirty="0" smtClean="0"/>
              <a:t>Entropy increases when a substance is divided into parts.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6132982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Therefore, entropy increases when a solid is dissolved in water because the solute particles are more separated than the solid.</a:t>
            </a:r>
          </a:p>
          <a:p>
            <a:r>
              <a:rPr lang="en-US" sz="4000" dirty="0" smtClean="0"/>
              <a:t>Entropy tends to increase in chemical reactions when the total number of product molecules is greater than the total number of reactant molecules.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4764260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Entropy tends to increase when temperature increases.</a:t>
            </a:r>
          </a:p>
          <a:p>
            <a:r>
              <a:rPr lang="en-US" sz="4000" dirty="0" smtClean="0"/>
              <a:t>As the temperature increases, the molecules move faster and faster, which increases disorder.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952138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size and direction of heat changes and entropy changes determine whether a reaction is spontaneous.</a:t>
            </a:r>
          </a:p>
          <a:p>
            <a:r>
              <a:rPr lang="en-US" sz="4000" dirty="0" smtClean="0"/>
              <a:t>In other words, whether it favors products and releases free energy.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5810142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Releasing heat is a favorable condition for a reaction to be spontaneous.</a:t>
            </a:r>
          </a:p>
          <a:p>
            <a:r>
              <a:rPr lang="en-US" sz="3600" dirty="0" smtClean="0"/>
              <a:t>Absorbing heat is an unfavorable condition.</a:t>
            </a:r>
          </a:p>
          <a:p>
            <a:r>
              <a:rPr lang="en-US" sz="3600" dirty="0" smtClean="0"/>
              <a:t>Increasing entropy is a favorable condition for a reaction to be spontaneous.</a:t>
            </a:r>
          </a:p>
          <a:p>
            <a:r>
              <a:rPr lang="en-US" sz="3600" dirty="0" smtClean="0"/>
              <a:t>Decreasing entropy is an unfavorable condition.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0719521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Spontaneous reactions occur under the following conditions:</a:t>
            </a:r>
          </a:p>
          <a:p>
            <a:pPr lvl="1"/>
            <a:r>
              <a:rPr lang="en-US" sz="4000" dirty="0" smtClean="0"/>
              <a:t>Heat is released and Entropy increases</a:t>
            </a:r>
          </a:p>
          <a:p>
            <a:pPr lvl="1"/>
            <a:r>
              <a:rPr lang="en-US" sz="4000" dirty="0" smtClean="0"/>
              <a:t>The entropy increase is larger than the heat absorbed.</a:t>
            </a:r>
          </a:p>
          <a:p>
            <a:pPr lvl="1"/>
            <a:r>
              <a:rPr lang="en-US" sz="4000" dirty="0" smtClean="0"/>
              <a:t>The heat released is larger than the decrease in entropy.</a:t>
            </a:r>
          </a:p>
        </p:txBody>
      </p:sp>
    </p:spTree>
    <p:extLst>
      <p:ext uri="{BB962C8B-B14F-4D97-AF65-F5344CB8AC3E}">
        <p14:creationId xmlns:p14="http://schemas.microsoft.com/office/powerpoint/2010/main" val="208175284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Reactions will be nonspontaneous under the following conditions:</a:t>
            </a:r>
          </a:p>
          <a:p>
            <a:pPr lvl="1"/>
            <a:r>
              <a:rPr lang="en-US" dirty="0" smtClean="0"/>
              <a:t>The heat absorbed is greater than the increase in entropy.</a:t>
            </a:r>
          </a:p>
          <a:p>
            <a:pPr lvl="1"/>
            <a:r>
              <a:rPr lang="en-US" dirty="0" smtClean="0"/>
              <a:t>The heat released is less than the decrease in entropy.</a:t>
            </a:r>
          </a:p>
          <a:p>
            <a:pPr lvl="1"/>
            <a:r>
              <a:rPr lang="en-US" dirty="0" smtClean="0"/>
              <a:t>Heat is absorbed and entropy decreases.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41071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Entropy Calculations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492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Nature of reactants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The rate of reaction depends on the particular reactants and the complexity of the bonds that have to be broken and formed.</a:t>
            </a:r>
          </a:p>
          <a:p>
            <a:r>
              <a:rPr lang="en-US" sz="4000" dirty="0" smtClean="0"/>
              <a:t>Reactions where the rearrangement of atoms is simple occur faster.</a:t>
            </a:r>
          </a:p>
          <a:p>
            <a:r>
              <a:rPr lang="en-US" sz="4000" dirty="0" smtClean="0"/>
              <a:t>More complex reactions are much slower.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0418097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Entropy is the measure of disorder of a system.</a:t>
            </a:r>
          </a:p>
          <a:p>
            <a:r>
              <a:rPr lang="en-US" sz="4000" dirty="0" smtClean="0"/>
              <a:t>The symbol for entropy is S.</a:t>
            </a:r>
          </a:p>
          <a:p>
            <a:r>
              <a:rPr lang="en-US" sz="4000" dirty="0" smtClean="0"/>
              <a:t>The units for S is J/K</a:t>
            </a:r>
          </a:p>
          <a:p>
            <a:r>
              <a:rPr lang="en-US" sz="4000" dirty="0" smtClean="0"/>
              <a:t>The standard entropy of a liquid or solid substance at 25 C is designated S</a:t>
            </a:r>
            <a:r>
              <a:rPr lang="en-US" sz="4000" baseline="30000" dirty="0" smtClean="0"/>
              <a:t>o</a:t>
            </a:r>
            <a:r>
              <a:rPr lang="en-US" sz="4000" dirty="0" smtClean="0"/>
              <a:t>.</a:t>
            </a:r>
          </a:p>
          <a:p>
            <a:pPr marL="0" indent="0">
              <a:buNone/>
            </a:pPr>
            <a:endParaRPr lang="en-US" sz="4000" baseline="30000" dirty="0"/>
          </a:p>
        </p:txBody>
      </p:sp>
    </p:spTree>
    <p:extLst>
      <p:ext uri="{BB962C8B-B14F-4D97-AF65-F5344CB8AC3E}">
        <p14:creationId xmlns:p14="http://schemas.microsoft.com/office/powerpoint/2010/main" val="268625492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The pressure at S</a:t>
            </a:r>
            <a:r>
              <a:rPr lang="en-US" sz="4000" baseline="30000" dirty="0" smtClean="0"/>
              <a:t>o</a:t>
            </a:r>
            <a:r>
              <a:rPr lang="en-US" sz="4000" dirty="0" smtClean="0"/>
              <a:t> for gases is 101.3 </a:t>
            </a:r>
            <a:r>
              <a:rPr lang="en-US" sz="4000" dirty="0" err="1" smtClean="0"/>
              <a:t>kPa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Standard entropy changes can be calculated using the following equation:</a:t>
            </a:r>
          </a:p>
          <a:p>
            <a:pPr marL="457200" lvl="1" indent="0">
              <a:buNone/>
            </a:pPr>
            <a:r>
              <a:rPr lang="en-US" sz="3500" dirty="0" smtClean="0"/>
              <a:t>          S</a:t>
            </a:r>
            <a:r>
              <a:rPr lang="en-US" sz="3500" baseline="30000" dirty="0" smtClean="0"/>
              <a:t>o</a:t>
            </a:r>
            <a:r>
              <a:rPr lang="en-US" sz="3500" dirty="0" smtClean="0"/>
              <a:t> = S</a:t>
            </a:r>
            <a:r>
              <a:rPr lang="en-US" sz="3500" baseline="30000" dirty="0" smtClean="0"/>
              <a:t>o</a:t>
            </a:r>
            <a:r>
              <a:rPr lang="en-US" sz="3500" dirty="0" smtClean="0"/>
              <a:t>(products) – S</a:t>
            </a:r>
            <a:r>
              <a:rPr lang="en-US" sz="3500" baseline="30000" dirty="0" smtClean="0"/>
              <a:t>o</a:t>
            </a:r>
            <a:r>
              <a:rPr lang="en-US" sz="3500" dirty="0" smtClean="0"/>
              <a:t> (reactants)</a:t>
            </a:r>
            <a:endParaRPr lang="en-US" sz="3500" dirty="0"/>
          </a:p>
        </p:txBody>
      </p:sp>
      <p:sp>
        <p:nvSpPr>
          <p:cNvPr id="4" name="Isosceles Triangle 3"/>
          <p:cNvSpPr/>
          <p:nvPr/>
        </p:nvSpPr>
        <p:spPr>
          <a:xfrm>
            <a:off x="1409700" y="4953000"/>
            <a:ext cx="533400" cy="381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3670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 smtClean="0"/>
              <a:t>What is the standard change in entropy for the reaction below?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2NO</a:t>
            </a:r>
            <a:r>
              <a:rPr lang="en-US" baseline="-25000" dirty="0" smtClean="0"/>
              <a:t>(g) </a:t>
            </a:r>
            <a:r>
              <a:rPr lang="en-US" dirty="0" smtClean="0"/>
              <a:t>+ O</a:t>
            </a:r>
            <a:r>
              <a:rPr lang="en-US" baseline="-25000" dirty="0" smtClean="0"/>
              <a:t>2(g) </a:t>
            </a:r>
            <a:r>
              <a:rPr lang="en-US" dirty="0" smtClean="0">
                <a:sym typeface="Wingdings" pitchFamily="2" charset="2"/>
              </a:rPr>
              <a:t> 2NO</a:t>
            </a:r>
            <a:r>
              <a:rPr lang="en-US" baseline="-25000" dirty="0" smtClean="0">
                <a:sym typeface="Wingdings" pitchFamily="2" charset="2"/>
              </a:rPr>
              <a:t>2(g)</a:t>
            </a:r>
            <a:endParaRPr lang="en-US" dirty="0" smtClean="0">
              <a:sym typeface="Wingdings" pitchFamily="2" charset="2"/>
            </a:endParaRPr>
          </a:p>
          <a:p>
            <a:pPr marL="457200" lvl="1" indent="0">
              <a:buNone/>
            </a:pPr>
            <a:r>
              <a:rPr lang="en-US" dirty="0" smtClean="0">
                <a:sym typeface="Wingdings" pitchFamily="2" charset="2"/>
              </a:rPr>
              <a:t>S</a:t>
            </a:r>
            <a:r>
              <a:rPr lang="en-US" baseline="30000" dirty="0" smtClean="0">
                <a:sym typeface="Wingdings" pitchFamily="2" charset="2"/>
              </a:rPr>
              <a:t>o</a:t>
            </a:r>
            <a:r>
              <a:rPr lang="en-US" dirty="0" smtClean="0">
                <a:sym typeface="Wingdings" pitchFamily="2" charset="2"/>
              </a:rPr>
              <a:t> for NO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= 240.5 x </a:t>
            </a:r>
          </a:p>
          <a:p>
            <a:pPr marL="457200" lvl="1" indent="0">
              <a:buNone/>
            </a:pPr>
            <a:r>
              <a:rPr lang="en-US" dirty="0" smtClean="0">
                <a:sym typeface="Wingdings" pitchFamily="2" charset="2"/>
              </a:rPr>
              <a:t>S</a:t>
            </a:r>
            <a:r>
              <a:rPr lang="en-US" baseline="30000" dirty="0" smtClean="0">
                <a:sym typeface="Wingdings" pitchFamily="2" charset="2"/>
              </a:rPr>
              <a:t>o</a:t>
            </a:r>
            <a:r>
              <a:rPr lang="en-US" dirty="0" smtClean="0">
                <a:sym typeface="Wingdings" pitchFamily="2" charset="2"/>
              </a:rPr>
              <a:t> for NO = 210.6 x</a:t>
            </a:r>
          </a:p>
          <a:p>
            <a:pPr marL="457200" lvl="1" indent="0">
              <a:buNone/>
            </a:pPr>
            <a:r>
              <a:rPr lang="en-US" dirty="0" smtClean="0">
                <a:sym typeface="Wingdings" pitchFamily="2" charset="2"/>
              </a:rPr>
              <a:t>S</a:t>
            </a:r>
            <a:r>
              <a:rPr lang="en-US" baseline="30000" dirty="0" smtClean="0">
                <a:sym typeface="Wingdings" pitchFamily="2" charset="2"/>
              </a:rPr>
              <a:t>o</a:t>
            </a:r>
            <a:r>
              <a:rPr lang="en-US" dirty="0" smtClean="0">
                <a:sym typeface="Wingdings" pitchFamily="2" charset="2"/>
              </a:rPr>
              <a:t> for 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= 205.0 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57764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Gibbs Free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11218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In every spontaneous process, some energy becomes available to do work.</a:t>
            </a:r>
          </a:p>
          <a:p>
            <a:r>
              <a:rPr lang="en-US" sz="4000" dirty="0" smtClean="0"/>
              <a:t>This energy is called the Gibbs-free energy change (    G)</a:t>
            </a:r>
          </a:p>
          <a:p>
            <a:r>
              <a:rPr lang="en-US" sz="4000" dirty="0" smtClean="0"/>
              <a:t>It is the maximum amount of energy that can be coupled to another process to do useful work.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4096034" y="3733800"/>
            <a:ext cx="533400" cy="381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2950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change in Gibbs free energy is related to the change in entropy and the change in enthalpy.</a:t>
            </a:r>
          </a:p>
          <a:p>
            <a:r>
              <a:rPr lang="en-US" sz="4000" dirty="0" smtClean="0"/>
              <a:t>The change in enthalpy is the change in heat.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3908536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equation for Gibbs Free Energy:</a:t>
            </a:r>
          </a:p>
          <a:p>
            <a:pPr marL="457200" lvl="1" indent="0">
              <a:buNone/>
            </a:pPr>
            <a:r>
              <a:rPr lang="en-US" sz="4000" dirty="0" smtClean="0"/>
              <a:t>G =   H – T   S</a:t>
            </a:r>
          </a:p>
          <a:p>
            <a:pPr marL="457200" lvl="1" indent="0">
              <a:buNone/>
            </a:pPr>
            <a:r>
              <a:rPr lang="en-US" sz="4000" dirty="0" smtClean="0"/>
              <a:t>   H= Change in enthalpy</a:t>
            </a:r>
          </a:p>
          <a:p>
            <a:pPr marL="457200" lvl="1" indent="0">
              <a:buNone/>
            </a:pPr>
            <a:r>
              <a:rPr lang="en-US" sz="4000" dirty="0" smtClean="0"/>
              <a:t>   S = Change in entropy</a:t>
            </a:r>
          </a:p>
          <a:p>
            <a:pPr marL="457200" lvl="1" indent="0">
              <a:buNone/>
            </a:pPr>
            <a:r>
              <a:rPr lang="en-US" sz="4000" dirty="0" smtClean="0"/>
              <a:t>T = Temperature in Kelvin</a:t>
            </a:r>
            <a:endParaRPr lang="en-US" sz="4000" dirty="0"/>
          </a:p>
        </p:txBody>
      </p:sp>
      <p:sp>
        <p:nvSpPr>
          <p:cNvPr id="4" name="Isosceles Triangle 3"/>
          <p:cNvSpPr/>
          <p:nvPr/>
        </p:nvSpPr>
        <p:spPr>
          <a:xfrm>
            <a:off x="533400" y="2514600"/>
            <a:ext cx="304800" cy="381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1676400" y="2514600"/>
            <a:ext cx="304800" cy="381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3124200" y="2495834"/>
            <a:ext cx="304800" cy="381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838200" y="3241912"/>
            <a:ext cx="304800" cy="381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838200" y="3962400"/>
            <a:ext cx="304800" cy="381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48316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All spontaneous reactions release free energy.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G for all spontaneous processes is negative.</a:t>
            </a:r>
          </a:p>
          <a:p>
            <a:r>
              <a:rPr lang="en-US" sz="4000" dirty="0" smtClean="0"/>
              <a:t>All nonspontaneous reactions require work to make them happen.</a:t>
            </a:r>
          </a:p>
          <a:p>
            <a:r>
              <a:rPr lang="en-US" sz="4000" dirty="0" smtClean="0"/>
              <a:t>Therefore, the   G for nonspontaneous reactions is positive.</a:t>
            </a:r>
            <a:endParaRPr lang="en-US" sz="4000" dirty="0"/>
          </a:p>
        </p:txBody>
      </p:sp>
      <p:sp>
        <p:nvSpPr>
          <p:cNvPr id="4" name="Isosceles Triangle 3"/>
          <p:cNvSpPr/>
          <p:nvPr/>
        </p:nvSpPr>
        <p:spPr>
          <a:xfrm>
            <a:off x="582304" y="3048000"/>
            <a:ext cx="457200" cy="533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3733800" y="5715000"/>
            <a:ext cx="457200" cy="533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97372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You can calculate   G if you know   H and   S.</a:t>
            </a:r>
          </a:p>
          <a:p>
            <a:r>
              <a:rPr lang="en-US" sz="4000" dirty="0" smtClean="0"/>
              <a:t>However, if   H and    S are not known, you can still calculate   G.</a:t>
            </a:r>
            <a:endParaRPr lang="en-US" sz="4000" dirty="0"/>
          </a:p>
        </p:txBody>
      </p:sp>
      <p:sp>
        <p:nvSpPr>
          <p:cNvPr id="4" name="Isosceles Triangle 3"/>
          <p:cNvSpPr/>
          <p:nvPr/>
        </p:nvSpPr>
        <p:spPr>
          <a:xfrm>
            <a:off x="4533900" y="1676400"/>
            <a:ext cx="381000" cy="457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3048000" y="2971800"/>
            <a:ext cx="381000" cy="457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1600200" y="2241645"/>
            <a:ext cx="381000" cy="457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7696200" y="1676400"/>
            <a:ext cx="381000" cy="457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5334000" y="3581400"/>
            <a:ext cx="381000" cy="457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4810267" y="2971800"/>
            <a:ext cx="381000" cy="457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46530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Equation:</a:t>
            </a:r>
          </a:p>
          <a:p>
            <a:pPr marL="0" indent="0">
              <a:buNone/>
            </a:pPr>
            <a:r>
              <a:rPr lang="en-US" dirty="0" smtClean="0"/>
              <a:t>           G =      G  (products) -      G   (reactants)  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1066800" y="2286000"/>
            <a:ext cx="381000" cy="457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2209800" y="2286000"/>
            <a:ext cx="381000" cy="457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5334000" y="2283725"/>
            <a:ext cx="381000" cy="457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971800" y="2094594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</a:p>
          <a:p>
            <a:r>
              <a:rPr lang="en-US" dirty="0" smtClean="0"/>
              <a:t>f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43600" y="2094593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</a:p>
          <a:p>
            <a:r>
              <a:rPr lang="en-US" dirty="0" smtClean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95863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Nature of reactants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Reactions that involve covalent bonds are usually slower because they are more complex.</a:t>
            </a:r>
          </a:p>
          <a:p>
            <a:r>
              <a:rPr lang="en-US" sz="4000" dirty="0" smtClean="0"/>
              <a:t>The states of a reactant in a chemical reaction can also affect reaction rate.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8989324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Using    G to calculate whether a reaction is spontaneous or not only works if the reactants and products are in their standard states.</a:t>
            </a:r>
          </a:p>
          <a:p>
            <a:r>
              <a:rPr lang="en-US" sz="4000" dirty="0" smtClean="0"/>
              <a:t>A reaction that is nonspontaneous under one set of conditions may be spontaneous under another set.</a:t>
            </a:r>
            <a:endParaRPr lang="en-US" sz="4000" dirty="0"/>
          </a:p>
        </p:txBody>
      </p:sp>
      <p:sp>
        <p:nvSpPr>
          <p:cNvPr id="10" name="Isosceles Triangle 9"/>
          <p:cNvSpPr/>
          <p:nvPr/>
        </p:nvSpPr>
        <p:spPr>
          <a:xfrm>
            <a:off x="2057400" y="1752600"/>
            <a:ext cx="381000" cy="457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19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Kinetics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86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I can explain the term rate.</a:t>
            </a:r>
          </a:p>
          <a:p>
            <a:r>
              <a:rPr lang="en-US" sz="3500" dirty="0" smtClean="0"/>
              <a:t>I can define reaction rates.</a:t>
            </a:r>
          </a:p>
          <a:p>
            <a:r>
              <a:rPr lang="en-US" sz="3500" dirty="0" smtClean="0"/>
              <a:t>I can explain a reaction mechanism.</a:t>
            </a:r>
          </a:p>
          <a:p>
            <a:r>
              <a:rPr lang="en-US" sz="3500" dirty="0" smtClean="0"/>
              <a:t>I can use a rate law to determine what would happen to the reaction rate when concentrations are changed.</a:t>
            </a:r>
          </a:p>
          <a:p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27076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500" dirty="0" smtClean="0"/>
              <a:t>The speed at which chemical reactions occur depends on external conditions.</a:t>
            </a:r>
          </a:p>
          <a:p>
            <a:r>
              <a:rPr lang="en-US" sz="4500" dirty="0" smtClean="0"/>
              <a:t>It’s important to know how fast chemical reactions occur and to understand factors that control speed.</a:t>
            </a:r>
          </a:p>
          <a:p>
            <a:pPr marL="0" indent="0">
              <a:buNone/>
            </a:pP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265006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Knowing the speed at which food spoils, metal rusts, and dental fillings set is important.</a:t>
            </a:r>
          </a:p>
          <a:p>
            <a:r>
              <a:rPr lang="en-US" sz="4000" dirty="0" smtClean="0"/>
              <a:t>Chemical kinetics is the chemistry concerned with the speed of reactions.</a:t>
            </a:r>
          </a:p>
          <a:p>
            <a:r>
              <a:rPr lang="en-US" sz="4000" dirty="0" smtClean="0"/>
              <a:t>Rates measure change over time.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216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Chemical changes in a chemical reaction do not occur all at once.</a:t>
            </a:r>
          </a:p>
          <a:p>
            <a:r>
              <a:rPr lang="en-US" sz="4000" dirty="0" smtClean="0"/>
              <a:t>The reaction rate is the rate at which reactants disappear and products appear.</a:t>
            </a:r>
          </a:p>
          <a:p>
            <a:r>
              <a:rPr lang="en-US" sz="4000" dirty="0" smtClean="0"/>
              <a:t>It is the change in concentration of reactants and products in a certain amount of time.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1657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Equation: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     </a:t>
            </a:r>
          </a:p>
          <a:p>
            <a:pPr marL="457200" lvl="1" indent="0">
              <a:buNone/>
            </a:pPr>
            <a:r>
              <a:rPr lang="en-US" dirty="0" smtClean="0"/>
              <a:t>                     			concentration</a:t>
            </a:r>
          </a:p>
          <a:p>
            <a:pPr marL="457200" lvl="1" indent="0">
              <a:buNone/>
            </a:pPr>
            <a:r>
              <a:rPr lang="en-US" dirty="0" smtClean="0"/>
              <a:t>Avg. Rate =           		</a:t>
            </a:r>
          </a:p>
          <a:p>
            <a:pPr marL="0" indent="0">
              <a:buNone/>
            </a:pPr>
            <a:r>
              <a:rPr lang="en-US" dirty="0" smtClean="0"/>
              <a:t>                       			time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4132997" y="2590800"/>
            <a:ext cx="685800" cy="533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4114800" y="3675228"/>
            <a:ext cx="685800" cy="533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3352800" y="3432412"/>
            <a:ext cx="289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44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Greek letter delta          means change in.</a:t>
            </a:r>
          </a:p>
          <a:p>
            <a:r>
              <a:rPr lang="en-US" sz="4000" dirty="0" smtClean="0"/>
              <a:t>Reaction rates change throughout a chemical reaction so it is important to get an average.</a:t>
            </a:r>
            <a:endParaRPr lang="en-US" sz="4000" dirty="0"/>
          </a:p>
        </p:txBody>
      </p:sp>
      <p:sp>
        <p:nvSpPr>
          <p:cNvPr id="4" name="Isosceles Triangle 3"/>
          <p:cNvSpPr/>
          <p:nvPr/>
        </p:nvSpPr>
        <p:spPr>
          <a:xfrm>
            <a:off x="5638800" y="1600200"/>
            <a:ext cx="685800" cy="533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4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During chemical reactions, the rearrangement of atoms is often complicated.</a:t>
            </a:r>
          </a:p>
          <a:p>
            <a:r>
              <a:rPr lang="en-US" sz="4000" dirty="0" smtClean="0"/>
              <a:t>Chemical reactions do not necessarily occur in one step.</a:t>
            </a:r>
          </a:p>
          <a:p>
            <a:r>
              <a:rPr lang="en-US" sz="4000" dirty="0" smtClean="0"/>
              <a:t>Usually chemical reactions occur in several steps made of simple reactions.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4672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reaction mechanism is a series of steps that lead from reactants to products.</a:t>
            </a:r>
          </a:p>
          <a:p>
            <a:r>
              <a:rPr lang="en-US" sz="4000" dirty="0" smtClean="0"/>
              <a:t>Detailed reaction mechanisms describe the order in which bonds break and atoms rearrange during a reaction.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719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Nature of reactants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500" dirty="0" smtClean="0"/>
              <a:t>Reactions that involve gases will be the fastest, followed by those that involve liquids, and reactions that involve solids are the slowest.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11031242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500" dirty="0" smtClean="0"/>
              <a:t>The simple steps in a reaction mechanism are called elementary steps.</a:t>
            </a:r>
          </a:p>
          <a:p>
            <a:r>
              <a:rPr lang="en-US" sz="4500" dirty="0" smtClean="0"/>
              <a:t>The product of the first step becomes the reactant of the second step.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55888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An intermediate product is a substance that is produces in one step, but used in a later step.</a:t>
            </a:r>
          </a:p>
          <a:p>
            <a:r>
              <a:rPr lang="en-US" sz="4000" dirty="0" smtClean="0"/>
              <a:t>Determining reaction mechanisms is difficult and time consuming and they are determined by experimentation.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4454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rate law is an equation that can be used to calculate the reaction rate for any given concentration of reactants.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0789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Equation:</a:t>
            </a:r>
          </a:p>
          <a:p>
            <a:pPr marL="0" indent="0">
              <a:buNone/>
            </a:pPr>
            <a:r>
              <a:rPr lang="en-US" sz="4000" dirty="0" smtClean="0"/>
              <a:t>      rate = k[A]</a:t>
            </a:r>
            <a:r>
              <a:rPr lang="en-US" sz="4000" baseline="30000" dirty="0" smtClean="0"/>
              <a:t>x</a:t>
            </a:r>
            <a:r>
              <a:rPr lang="en-US" sz="4000" dirty="0" smtClean="0"/>
              <a:t>[B]</a:t>
            </a:r>
            <a:r>
              <a:rPr lang="en-US" sz="4000" baseline="30000" dirty="0" smtClean="0"/>
              <a:t>y</a:t>
            </a:r>
            <a:endParaRPr lang="en-US" sz="4000" baseline="30000" dirty="0"/>
          </a:p>
          <a:p>
            <a:endParaRPr lang="en-US" sz="4000" dirty="0" smtClean="0"/>
          </a:p>
          <a:p>
            <a:endParaRPr lang="en-US" sz="4000" dirty="0"/>
          </a:p>
          <a:p>
            <a:r>
              <a:rPr lang="en-US" sz="4000" dirty="0"/>
              <a:t>[</a:t>
            </a:r>
            <a:r>
              <a:rPr lang="en-US" sz="4000" dirty="0" smtClean="0"/>
              <a:t>A] and [B] are molar concentrations.</a:t>
            </a:r>
          </a:p>
          <a:p>
            <a:r>
              <a:rPr lang="en-US" sz="4000" dirty="0" smtClean="0"/>
              <a:t>K is a rate constant.</a:t>
            </a:r>
          </a:p>
        </p:txBody>
      </p:sp>
    </p:spTree>
    <p:extLst>
      <p:ext uri="{BB962C8B-B14F-4D97-AF65-F5344CB8AC3E}">
        <p14:creationId xmlns:p14="http://schemas.microsoft.com/office/powerpoint/2010/main" val="47485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500" dirty="0" smtClean="0"/>
              <a:t>K has a fixed value for a reaction at a particular temperature and is determined by experiment.</a:t>
            </a:r>
          </a:p>
          <a:p>
            <a:r>
              <a:rPr lang="en-US" sz="4500" dirty="0" smtClean="0"/>
              <a:t>X and y are also determined by experiment.</a:t>
            </a:r>
          </a:p>
          <a:p>
            <a:r>
              <a:rPr lang="en-US" sz="4500" dirty="0" smtClean="0"/>
              <a:t>Not all reactants appear in the rate law.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251921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500" dirty="0" smtClean="0"/>
              <a:t>If changing the concentration of a particular reactant does not change the rate, the reactant does not appear in the law.</a:t>
            </a:r>
          </a:p>
          <a:p>
            <a:pPr marL="0" indent="0">
              <a:buNone/>
            </a:pP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310940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Example: 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NO</a:t>
            </a:r>
            <a:r>
              <a:rPr lang="en-US" sz="4000" baseline="-25000" dirty="0" smtClean="0"/>
              <a:t>2(g) </a:t>
            </a:r>
            <a:r>
              <a:rPr lang="en-US" sz="4000" dirty="0" smtClean="0"/>
              <a:t>+ CO</a:t>
            </a:r>
            <a:r>
              <a:rPr lang="en-US" sz="4000" baseline="-25000" dirty="0" smtClean="0"/>
              <a:t>(g) </a:t>
            </a:r>
            <a:r>
              <a:rPr lang="en-US" sz="4000" dirty="0" smtClean="0">
                <a:sym typeface="Wingdings" pitchFamily="2" charset="2"/>
              </a:rPr>
              <a:t> NO</a:t>
            </a:r>
            <a:r>
              <a:rPr lang="en-US" sz="4000" baseline="-25000" dirty="0" smtClean="0">
                <a:sym typeface="Wingdings" pitchFamily="2" charset="2"/>
              </a:rPr>
              <a:t>(g) </a:t>
            </a:r>
            <a:r>
              <a:rPr lang="en-US" sz="4000" dirty="0" smtClean="0">
                <a:sym typeface="Wingdings" pitchFamily="2" charset="2"/>
              </a:rPr>
              <a:t>+ CO</a:t>
            </a:r>
            <a:r>
              <a:rPr lang="en-US" sz="4000" baseline="-25000" dirty="0" smtClean="0">
                <a:sym typeface="Wingdings" pitchFamily="2" charset="2"/>
              </a:rPr>
              <a:t>2(g)</a:t>
            </a:r>
          </a:p>
          <a:p>
            <a:pPr marL="0" indent="0">
              <a:buNone/>
            </a:pPr>
            <a:endParaRPr lang="en-US" sz="40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4000" dirty="0" smtClean="0">
                <a:sym typeface="Wingdings" pitchFamily="2" charset="2"/>
              </a:rPr>
              <a:t>	Rate = [NO</a:t>
            </a:r>
            <a:r>
              <a:rPr lang="en-US" sz="4000" baseline="-25000" dirty="0" smtClean="0">
                <a:sym typeface="Wingdings" pitchFamily="2" charset="2"/>
              </a:rPr>
              <a:t>2</a:t>
            </a:r>
            <a:r>
              <a:rPr lang="en-US" sz="4000" dirty="0" smtClean="0">
                <a:sym typeface="Wingdings" pitchFamily="2" charset="2"/>
              </a:rPr>
              <a:t>]</a:t>
            </a:r>
            <a:r>
              <a:rPr lang="en-US" sz="4000" baseline="30000" dirty="0" smtClean="0">
                <a:sym typeface="Wingdings" pitchFamily="2" charset="2"/>
              </a:rPr>
              <a:t>2</a:t>
            </a:r>
            <a:endParaRPr lang="en-US" sz="4000" baseline="30000" dirty="0"/>
          </a:p>
        </p:txBody>
      </p:sp>
    </p:spTree>
    <p:extLst>
      <p:ext uri="{BB962C8B-B14F-4D97-AF65-F5344CB8AC3E}">
        <p14:creationId xmlns:p14="http://schemas.microsoft.com/office/powerpoint/2010/main" val="274985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 is not included in the rate law because it does not change the rate.</a:t>
            </a:r>
          </a:p>
          <a:p>
            <a:endParaRPr lang="en-US" sz="4000" dirty="0"/>
          </a:p>
          <a:p>
            <a:r>
              <a:rPr lang="en-US" sz="4000" dirty="0" smtClean="0"/>
              <a:t>What would happen to the reaction rate if the concentration increased 5 times?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5849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would happen if the concentration went from 4.0M to 3.0M? Hint: Take the final concentration and divide by the starting concentration, and then put that number in the rate law.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6472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500" dirty="0" smtClean="0"/>
              <a:t>Most reactions occur more rapidly with increased temperatures.</a:t>
            </a:r>
          </a:p>
          <a:p>
            <a:r>
              <a:rPr lang="en-US" sz="4500" dirty="0" smtClean="0"/>
              <a:t>The higher the temperature, the faster the molecules move.</a:t>
            </a:r>
          </a:p>
        </p:txBody>
      </p:sp>
    </p:spTree>
    <p:extLst>
      <p:ext uri="{BB962C8B-B14F-4D97-AF65-F5344CB8AC3E}">
        <p14:creationId xmlns:p14="http://schemas.microsoft.com/office/powerpoint/2010/main" val="2433806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500" dirty="0"/>
              <a:t>The faster molecules move, the more energy they have, and the more often they collide, which helps them react.</a:t>
            </a:r>
          </a:p>
          <a:p>
            <a:r>
              <a:rPr lang="en-US" sz="4500" dirty="0" smtClean="0"/>
              <a:t>Therefore, increasing temperature increases the rate of reaction.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11330352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1509</TotalTime>
  <Words>2305</Words>
  <Application>Microsoft Office PowerPoint</Application>
  <PresentationFormat>On-screen Show (4:3)</PresentationFormat>
  <Paragraphs>223</Paragraphs>
  <Slides>78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78</vt:i4>
      </vt:variant>
    </vt:vector>
  </HeadingPairs>
  <TitlesOfParts>
    <vt:vector size="79" baseType="lpstr">
      <vt:lpstr>Trek</vt:lpstr>
      <vt:lpstr>Reaction Rates</vt:lpstr>
      <vt:lpstr>Factors affecting reaction rates</vt:lpstr>
      <vt:lpstr>PowerPoint Presentation</vt:lpstr>
      <vt:lpstr>PowerPoint Presentation</vt:lpstr>
      <vt:lpstr>Nature of reactants</vt:lpstr>
      <vt:lpstr>Nature of reactants</vt:lpstr>
      <vt:lpstr>Nature of reactants</vt:lpstr>
      <vt:lpstr>Temperature</vt:lpstr>
      <vt:lpstr>Temperature</vt:lpstr>
      <vt:lpstr>Concentration</vt:lpstr>
      <vt:lpstr>Surface Area</vt:lpstr>
      <vt:lpstr>Catalysts</vt:lpstr>
      <vt:lpstr>Catalysts</vt:lpstr>
      <vt:lpstr>Catalysts</vt:lpstr>
      <vt:lpstr>The collision theory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Energy in Reactions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Free Energy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Entropy Calculations</vt:lpstr>
      <vt:lpstr>PowerPoint Presentation</vt:lpstr>
      <vt:lpstr>PowerPoint Presentation</vt:lpstr>
      <vt:lpstr>Example</vt:lpstr>
      <vt:lpstr>Gibbs Free Energy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Chemical Kinetics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Reaction mechanisms</vt:lpstr>
      <vt:lpstr>PowerPoint Presentation</vt:lpstr>
      <vt:lpstr>PowerPoint Presentation</vt:lpstr>
      <vt:lpstr>PowerPoint Presentation</vt:lpstr>
      <vt:lpstr>Rate laws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Reaction Rates</dc:title>
  <dc:creator>Amanda Whitfield</dc:creator>
  <cp:lastModifiedBy>Network User</cp:lastModifiedBy>
  <cp:revision>29</cp:revision>
  <dcterms:created xsi:type="dcterms:W3CDTF">2011-01-09T00:21:29Z</dcterms:created>
  <dcterms:modified xsi:type="dcterms:W3CDTF">2012-01-06T17:33:34Z</dcterms:modified>
</cp:coreProperties>
</file>