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303" r:id="rId5"/>
    <p:sldId id="258" r:id="rId6"/>
    <p:sldId id="302" r:id="rId7"/>
    <p:sldId id="290" r:id="rId8"/>
    <p:sldId id="259" r:id="rId9"/>
    <p:sldId id="30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311" r:id="rId21"/>
    <p:sldId id="270" r:id="rId22"/>
    <p:sldId id="288" r:id="rId23"/>
    <p:sldId id="305" r:id="rId24"/>
    <p:sldId id="271" r:id="rId25"/>
    <p:sldId id="272" r:id="rId26"/>
    <p:sldId id="306" r:id="rId27"/>
    <p:sldId id="273" r:id="rId28"/>
    <p:sldId id="274" r:id="rId29"/>
    <p:sldId id="307" r:id="rId30"/>
    <p:sldId id="275" r:id="rId31"/>
    <p:sldId id="276" r:id="rId32"/>
    <p:sldId id="277" r:id="rId33"/>
    <p:sldId id="291" r:id="rId34"/>
    <p:sldId id="292" r:id="rId35"/>
    <p:sldId id="293" r:id="rId36"/>
    <p:sldId id="294" r:id="rId37"/>
    <p:sldId id="295" r:id="rId38"/>
    <p:sldId id="296" r:id="rId39"/>
    <p:sldId id="312" r:id="rId40"/>
    <p:sldId id="278" r:id="rId41"/>
    <p:sldId id="289" r:id="rId42"/>
    <p:sldId id="308" r:id="rId43"/>
    <p:sldId id="279" r:id="rId44"/>
    <p:sldId id="280" r:id="rId45"/>
    <p:sldId id="281" r:id="rId46"/>
    <p:sldId id="282" r:id="rId47"/>
    <p:sldId id="310" r:id="rId48"/>
    <p:sldId id="283" r:id="rId49"/>
    <p:sldId id="309" r:id="rId50"/>
    <p:sldId id="297" r:id="rId51"/>
    <p:sldId id="298" r:id="rId52"/>
    <p:sldId id="299" r:id="rId53"/>
    <p:sldId id="300" r:id="rId54"/>
    <p:sldId id="301" r:id="rId55"/>
    <p:sldId id="284" r:id="rId56"/>
    <p:sldId id="285" r:id="rId57"/>
    <p:sldId id="286" r:id="rId58"/>
    <p:sldId id="313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57266F-7321-4352-A2C0-D7E99F332442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FD0D79-6593-47D2-A334-24CB668217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A base is a compound that forms OH- ions when dissolved in water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Examples of bases include: </a:t>
            </a:r>
            <a:r>
              <a:rPr lang="en-US" sz="4000" dirty="0" err="1" smtClean="0"/>
              <a:t>NaOH</a:t>
            </a:r>
            <a:r>
              <a:rPr lang="en-US" sz="4000" dirty="0" smtClean="0"/>
              <a:t>, </a:t>
            </a:r>
            <a:r>
              <a:rPr lang="en-US" sz="4000" dirty="0" err="1" smtClean="0"/>
              <a:t>LiOH</a:t>
            </a:r>
            <a:r>
              <a:rPr lang="en-US" sz="4000" dirty="0" smtClean="0"/>
              <a:t> and </a:t>
            </a:r>
            <a:r>
              <a:rPr lang="en-US" sz="4000" dirty="0" err="1" smtClean="0"/>
              <a:t>Ca</a:t>
            </a:r>
            <a:r>
              <a:rPr lang="en-US" sz="4000" dirty="0" smtClean="0"/>
              <a:t>(OH)</a:t>
            </a:r>
            <a:r>
              <a:rPr lang="en-US" sz="4000" baseline="-25000" dirty="0" smtClean="0"/>
              <a:t>2</a:t>
            </a:r>
          </a:p>
          <a:p>
            <a:r>
              <a:rPr lang="en-US" sz="4000" dirty="0" smtClean="0"/>
              <a:t>Bases taste bitter and feel slippery.</a:t>
            </a:r>
          </a:p>
          <a:p>
            <a:r>
              <a:rPr lang="en-US" sz="4000" dirty="0" smtClean="0"/>
              <a:t>Many cleaning agents are bases.</a:t>
            </a:r>
          </a:p>
        </p:txBody>
      </p:sp>
    </p:spTree>
    <p:extLst>
      <p:ext uri="{BB962C8B-B14F-4D97-AF65-F5344CB8AC3E}">
        <p14:creationId xmlns:p14="http://schemas.microsoft.com/office/powerpoint/2010/main" val="21833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Bases do not react with most metals.</a:t>
            </a:r>
          </a:p>
          <a:p>
            <a:r>
              <a:rPr lang="en-US" sz="4000" dirty="0"/>
              <a:t>Bases also cause indicators to change colors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Bases also form electrolytes (ions) when dissolved in water to conduct electricity.</a:t>
            </a:r>
          </a:p>
          <a:p>
            <a:r>
              <a:rPr lang="en-US" sz="4000" dirty="0" smtClean="0"/>
              <a:t>Both acids and bases can form weak or strong electrolytes.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9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All acid formulas start with hydrogen, followed by an anion (negative ion).</a:t>
            </a:r>
          </a:p>
          <a:p>
            <a:r>
              <a:rPr lang="en-US" sz="4000" dirty="0" smtClean="0"/>
              <a:t>The exception to this rule is water, which can be an acid or a base.</a:t>
            </a:r>
          </a:p>
          <a:p>
            <a:r>
              <a:rPr lang="en-US" sz="4000" dirty="0" smtClean="0"/>
              <a:t>To name an acid, you need to look at the anion (the second part).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65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If the anion is a single element from the periodic table, the acid name begins with the prefix hydro-.</a:t>
            </a:r>
          </a:p>
          <a:p>
            <a:r>
              <a:rPr lang="en-US" sz="4000" dirty="0" smtClean="0"/>
              <a:t>The name of the element follows hydro-.</a:t>
            </a:r>
          </a:p>
          <a:p>
            <a:r>
              <a:rPr lang="en-US" sz="4000" dirty="0" smtClean="0"/>
              <a:t>The element name then ends with –</a:t>
            </a:r>
            <a:r>
              <a:rPr lang="en-US" sz="4000" dirty="0" err="1" smtClean="0"/>
              <a:t>ic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83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All acids end with the word acid.</a:t>
            </a:r>
          </a:p>
          <a:p>
            <a:pPr marL="13716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80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HCl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If the anion is a polyatomic ion, there are two different endings.</a:t>
            </a:r>
          </a:p>
          <a:p>
            <a:pPr lvl="1"/>
            <a:r>
              <a:rPr lang="en-US" sz="3500" dirty="0" smtClean="0"/>
              <a:t>A) For anions ending with –</a:t>
            </a:r>
            <a:r>
              <a:rPr lang="en-US" sz="3500" dirty="0" err="1" smtClean="0"/>
              <a:t>ite</a:t>
            </a:r>
            <a:r>
              <a:rPr lang="en-US" sz="3500" dirty="0" smtClean="0"/>
              <a:t>, you change the ending to –</a:t>
            </a:r>
            <a:r>
              <a:rPr lang="en-US" sz="3500" dirty="0" err="1" smtClean="0"/>
              <a:t>ous</a:t>
            </a:r>
            <a:r>
              <a:rPr lang="en-US" sz="3500" dirty="0" smtClean="0"/>
              <a:t>.</a:t>
            </a:r>
          </a:p>
          <a:p>
            <a:pPr lvl="1"/>
            <a:r>
              <a:rPr lang="en-US" sz="3500" dirty="0" smtClean="0"/>
              <a:t>B) For anions ending with –ate, you change the ending to –</a:t>
            </a:r>
            <a:r>
              <a:rPr lang="en-US" sz="3500" dirty="0" err="1" smtClean="0"/>
              <a:t>ic</a:t>
            </a:r>
            <a:r>
              <a:rPr lang="en-US" sz="3500" dirty="0" smtClean="0"/>
              <a:t>.</a:t>
            </a:r>
          </a:p>
          <a:p>
            <a:pPr lvl="1"/>
            <a:r>
              <a:rPr lang="en-US" sz="3500" dirty="0" smtClean="0"/>
              <a:t>C) Remember to add acid to the end of all acid names.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993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Examples:</a:t>
            </a:r>
          </a:p>
          <a:p>
            <a:pPr lvl="1"/>
            <a:r>
              <a:rPr lang="en-US" sz="3500" dirty="0" smtClean="0"/>
              <a:t>Polyatomic ion SO</a:t>
            </a:r>
            <a:r>
              <a:rPr lang="en-US" sz="3500" baseline="-25000" dirty="0" smtClean="0"/>
              <a:t>3</a:t>
            </a:r>
            <a:r>
              <a:rPr lang="en-US" sz="3500" baseline="30000" dirty="0" smtClean="0"/>
              <a:t>-2 </a:t>
            </a:r>
            <a:r>
              <a:rPr lang="en-US" sz="3500" dirty="0" smtClean="0"/>
              <a:t>___________</a:t>
            </a:r>
          </a:p>
          <a:p>
            <a:pPr lvl="1"/>
            <a:r>
              <a:rPr lang="en-US" sz="3500" dirty="0" smtClean="0"/>
              <a:t>Acid: 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SO</a:t>
            </a:r>
            <a:r>
              <a:rPr lang="en-US" sz="3500" baseline="-25000" dirty="0" smtClean="0"/>
              <a:t>3</a:t>
            </a:r>
            <a:r>
              <a:rPr lang="en-US" sz="3500" dirty="0" smtClean="0"/>
              <a:t> ______________________</a:t>
            </a:r>
          </a:p>
          <a:p>
            <a:pPr lvl="1"/>
            <a:r>
              <a:rPr lang="en-US" sz="3500" dirty="0" smtClean="0"/>
              <a:t>Polyatomic ion: NO</a:t>
            </a:r>
            <a:r>
              <a:rPr lang="en-US" sz="3500" baseline="-25000" dirty="0" smtClean="0"/>
              <a:t>3</a:t>
            </a:r>
            <a:r>
              <a:rPr lang="en-US" sz="3500" baseline="30000" dirty="0" smtClean="0"/>
              <a:t>-</a:t>
            </a:r>
            <a:r>
              <a:rPr lang="en-US" sz="3500" dirty="0" smtClean="0"/>
              <a:t> __________________</a:t>
            </a:r>
          </a:p>
          <a:p>
            <a:pPr lvl="1"/>
            <a:r>
              <a:rPr lang="en-US" sz="3500" dirty="0" smtClean="0"/>
              <a:t>Acid: HNO</a:t>
            </a:r>
            <a:r>
              <a:rPr lang="en-US" sz="3500" baseline="-25000" dirty="0" smtClean="0"/>
              <a:t>3</a:t>
            </a:r>
            <a:r>
              <a:rPr lang="en-US" sz="3500" dirty="0" smtClean="0"/>
              <a:t> __________________________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616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All bases end with the polyatomic ion OH-.</a:t>
            </a:r>
          </a:p>
          <a:p>
            <a:r>
              <a:rPr lang="en-US" sz="4000" dirty="0" smtClean="0"/>
              <a:t>To name a base, you write the name of the first element straight off the periodic table.</a:t>
            </a:r>
          </a:p>
          <a:p>
            <a:r>
              <a:rPr lang="en-US" sz="4000" dirty="0" smtClean="0"/>
              <a:t>All bases then end with hydroxide.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35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Example:</a:t>
            </a:r>
          </a:p>
          <a:p>
            <a:pPr lvl="1"/>
            <a:r>
              <a:rPr lang="en-US" sz="3500" dirty="0" err="1" smtClean="0"/>
              <a:t>NaOH</a:t>
            </a:r>
            <a:r>
              <a:rPr lang="en-US" sz="3500" dirty="0" smtClean="0"/>
              <a:t> _________________________</a:t>
            </a:r>
          </a:p>
          <a:p>
            <a:pPr lvl="1"/>
            <a:endParaRPr lang="en-US" sz="3500" dirty="0"/>
          </a:p>
          <a:p>
            <a:pPr lvl="1"/>
            <a:r>
              <a:rPr lang="en-US" sz="3500" dirty="0" err="1" smtClean="0"/>
              <a:t>Ca</a:t>
            </a:r>
            <a:r>
              <a:rPr lang="en-US" sz="3500" dirty="0" smtClean="0"/>
              <a:t>(OH)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________________________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347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and Base Notes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acid?</a:t>
            </a:r>
          </a:p>
          <a:p>
            <a:r>
              <a:rPr lang="en-US" dirty="0" smtClean="0"/>
              <a:t>What are the properties of an acid?</a:t>
            </a:r>
          </a:p>
          <a:p>
            <a:r>
              <a:rPr lang="en-US" dirty="0" smtClean="0"/>
              <a:t>What is an indicator?</a:t>
            </a:r>
          </a:p>
          <a:p>
            <a:r>
              <a:rPr lang="en-US" dirty="0" smtClean="0"/>
              <a:t>What is a base?</a:t>
            </a:r>
          </a:p>
          <a:p>
            <a:r>
              <a:rPr lang="en-US" dirty="0" smtClean="0"/>
              <a:t>What are the properties of a base?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04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Scale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define an acidic and basic solutions.</a:t>
            </a:r>
          </a:p>
          <a:p>
            <a:r>
              <a:rPr lang="en-US" sz="3500" dirty="0" smtClean="0"/>
              <a:t>I can explain the pH scale and identify where acids, bases, and neutral are.</a:t>
            </a:r>
          </a:p>
          <a:p>
            <a:r>
              <a:rPr lang="en-US" sz="3500" dirty="0" smtClean="0"/>
              <a:t>I can calculate the pH and the </a:t>
            </a:r>
            <a:r>
              <a:rPr lang="en-US" sz="3500" dirty="0" err="1" smtClean="0"/>
              <a:t>pOH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I can explain why buffers are important.</a:t>
            </a:r>
          </a:p>
        </p:txBody>
      </p:sp>
    </p:spTree>
    <p:extLst>
      <p:ext uri="{BB962C8B-B14F-4D97-AF65-F5344CB8AC3E}">
        <p14:creationId xmlns:p14="http://schemas.microsoft.com/office/powerpoint/2010/main" val="42835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ion do you think would be higher in concentration in an acid, H+ or OH-?</a:t>
            </a:r>
          </a:p>
          <a:p>
            <a:r>
              <a:rPr lang="en-US" dirty="0"/>
              <a:t>Which ion do you think would be higher in concentration in </a:t>
            </a:r>
            <a:r>
              <a:rPr lang="en-US" dirty="0" smtClean="0"/>
              <a:t>a base, </a:t>
            </a:r>
            <a:r>
              <a:rPr lang="en-US" dirty="0"/>
              <a:t>H+ or OH-?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82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 acidic solution is one where the hydrogen ion concentration is higher than the concentration of the hydroxide ion.</a:t>
            </a:r>
          </a:p>
          <a:p>
            <a:r>
              <a:rPr lang="en-US" sz="4000" dirty="0" smtClean="0"/>
              <a:t>A basic solution is one where the hydroxide ion concentration is higher than the concentration of the hydrogen 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307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Basic solutions are also called alkaline solutions.</a:t>
            </a:r>
          </a:p>
          <a:p>
            <a:r>
              <a:rPr lang="en-US" sz="4000" dirty="0" smtClean="0"/>
              <a:t>The pH scale is a measure of the hydrogen ion concentration (aka acidity).</a:t>
            </a:r>
          </a:p>
          <a:p>
            <a:pPr marL="13716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7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range of the pH scale?</a:t>
            </a:r>
          </a:p>
          <a:p>
            <a:r>
              <a:rPr lang="en-US" dirty="0" smtClean="0"/>
              <a:t>Where do you think neutral is on the pH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99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pH scale ranges from 0-14.</a:t>
            </a:r>
          </a:p>
          <a:p>
            <a:pPr lvl="1"/>
            <a:r>
              <a:rPr lang="en-US" sz="4000" dirty="0" smtClean="0"/>
              <a:t>A) Acids have a pH less than 7.</a:t>
            </a:r>
          </a:p>
          <a:p>
            <a:pPr lvl="1"/>
            <a:r>
              <a:rPr lang="en-US" sz="4000" dirty="0" smtClean="0"/>
              <a:t>B) Neutral solutions have a pH equal to 7.</a:t>
            </a:r>
          </a:p>
          <a:p>
            <a:pPr lvl="1"/>
            <a:r>
              <a:rPr lang="en-US" sz="4000" dirty="0" smtClean="0"/>
              <a:t>C) Bases have a pH greater than 7.</a:t>
            </a:r>
          </a:p>
        </p:txBody>
      </p:sp>
    </p:spTree>
    <p:extLst>
      <p:ext uri="{BB962C8B-B14F-4D97-AF65-F5344CB8AC3E}">
        <p14:creationId xmlns:p14="http://schemas.microsoft.com/office/powerpoint/2010/main" val="26057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Acids and bases can be strong or weak.</a:t>
            </a:r>
          </a:p>
          <a:p>
            <a:r>
              <a:rPr lang="en-US" sz="4000" dirty="0" smtClean="0"/>
              <a:t>The strength of an acid or base depends on how easily they break apart in water to form ions or electrolytes.</a:t>
            </a:r>
          </a:p>
          <a:p>
            <a:pPr marL="13716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16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will strong acids be on the pH scale, closer to 0 or closer to 7?</a:t>
            </a:r>
          </a:p>
          <a:p>
            <a:r>
              <a:rPr lang="en-US" dirty="0"/>
              <a:t>Where will strong </a:t>
            </a:r>
            <a:r>
              <a:rPr lang="en-US" dirty="0" smtClean="0"/>
              <a:t>bases </a:t>
            </a:r>
            <a:r>
              <a:rPr lang="en-US" dirty="0"/>
              <a:t>be on the pH scale, closer to </a:t>
            </a:r>
            <a:r>
              <a:rPr lang="en-US" dirty="0" smtClean="0"/>
              <a:t>7 or </a:t>
            </a:r>
            <a:r>
              <a:rPr lang="en-US" dirty="0"/>
              <a:t>closer to </a:t>
            </a:r>
            <a:r>
              <a:rPr lang="en-US" dirty="0" smtClean="0"/>
              <a:t>14?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7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distinguish between an acid and a base.</a:t>
            </a:r>
          </a:p>
          <a:p>
            <a:r>
              <a:rPr lang="en-US" dirty="0" smtClean="0"/>
              <a:t>I can list the characteristics of an acid and a base.</a:t>
            </a:r>
          </a:p>
          <a:p>
            <a:r>
              <a:rPr lang="en-US" dirty="0" smtClean="0"/>
              <a:t>I can name acids.</a:t>
            </a:r>
          </a:p>
          <a:p>
            <a:r>
              <a:rPr lang="en-US" dirty="0" smtClean="0"/>
              <a:t>I can name bases.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The closer the pH is to 0, the stronger the acid.</a:t>
            </a:r>
          </a:p>
          <a:p>
            <a:r>
              <a:rPr lang="en-US" sz="4500" dirty="0" smtClean="0"/>
              <a:t>The closer the pH is to 14, the stronger the base.</a:t>
            </a:r>
          </a:p>
          <a:p>
            <a:pPr marL="13716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6783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concentration of the hydroxide ion can also be measured using </a:t>
            </a:r>
            <a:r>
              <a:rPr lang="en-US" sz="4000" dirty="0" err="1" smtClean="0"/>
              <a:t>pOH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Remember, acids form H+ ions and bases form OH- ions in water.</a:t>
            </a:r>
          </a:p>
          <a:p>
            <a:r>
              <a:rPr lang="en-US" sz="4000" dirty="0" smtClean="0"/>
              <a:t>There is a relationship between pH and </a:t>
            </a:r>
            <a:r>
              <a:rPr lang="en-US" sz="4000" dirty="0" err="1" smtClean="0"/>
              <a:t>pOH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08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Formulas:</a:t>
            </a:r>
          </a:p>
          <a:p>
            <a:pPr lvl="1"/>
            <a:r>
              <a:rPr lang="en-US" sz="4000" dirty="0" smtClean="0"/>
              <a:t>pH + </a:t>
            </a:r>
            <a:r>
              <a:rPr lang="en-US" sz="4000" dirty="0" err="1" smtClean="0"/>
              <a:t>pOH</a:t>
            </a:r>
            <a:r>
              <a:rPr lang="en-US" sz="4000" dirty="0" smtClean="0"/>
              <a:t> = 14</a:t>
            </a:r>
          </a:p>
          <a:p>
            <a:pPr lvl="1"/>
            <a:r>
              <a:rPr lang="en-US" sz="4000" dirty="0" smtClean="0"/>
              <a:t>pH= 14 - </a:t>
            </a:r>
            <a:r>
              <a:rPr lang="en-US" sz="4000" dirty="0" err="1" smtClean="0"/>
              <a:t>pOH</a:t>
            </a:r>
            <a:endParaRPr lang="en-US" sz="4000" dirty="0" smtClean="0"/>
          </a:p>
          <a:p>
            <a:pPr lvl="1"/>
            <a:r>
              <a:rPr lang="en-US" sz="4000" dirty="0" err="1" smtClean="0"/>
              <a:t>pOH</a:t>
            </a:r>
            <a:r>
              <a:rPr lang="en-US" sz="4000" dirty="0" smtClean="0"/>
              <a:t>= 14 - pH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17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pH scale was developed based on logarithms.</a:t>
            </a:r>
          </a:p>
          <a:p>
            <a:r>
              <a:rPr lang="en-US" sz="3000" dirty="0" smtClean="0"/>
              <a:t>The p stands for -log of and the H stands for hydrogen.</a:t>
            </a:r>
          </a:p>
          <a:p>
            <a:r>
              <a:rPr lang="en-US" sz="3000" dirty="0" smtClean="0"/>
              <a:t>Given the concentration of hydrogen, the pH can be calculated using the following equation:</a:t>
            </a:r>
          </a:p>
          <a:p>
            <a:pPr lvl="1"/>
            <a:r>
              <a:rPr lang="en-US" sz="3000" dirty="0" smtClean="0"/>
              <a:t>pH = -log[H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]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924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Going from a pH of 3 to a pH of 2 is a 10 fold increase in the concentration of H+ because of the logarithmic scale.</a:t>
            </a:r>
          </a:p>
          <a:p>
            <a:pPr marL="137160" indent="0"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9295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Example: Calculate the pH of a solution if the hydrogen ion concentration is 8.7 x 10</a:t>
            </a:r>
            <a:r>
              <a:rPr lang="en-US" sz="3500" baseline="30000" dirty="0" smtClean="0"/>
              <a:t>-4</a:t>
            </a:r>
            <a:r>
              <a:rPr lang="en-US" sz="35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476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</a:t>
            </a:r>
            <a:r>
              <a:rPr lang="en-US" sz="3000" dirty="0" err="1" smtClean="0"/>
              <a:t>pOH</a:t>
            </a:r>
            <a:r>
              <a:rPr lang="en-US" sz="3000" dirty="0" smtClean="0"/>
              <a:t> can be calculated the same way as the pH, if you know the concentration of hydroxide ions.</a:t>
            </a:r>
          </a:p>
          <a:p>
            <a:pPr lvl="1"/>
            <a:r>
              <a:rPr lang="en-US" sz="3000" dirty="0" err="1" smtClean="0"/>
              <a:t>pOH</a:t>
            </a:r>
            <a:r>
              <a:rPr lang="en-US" sz="3000" dirty="0" smtClean="0"/>
              <a:t> = -log[OH</a:t>
            </a:r>
            <a:r>
              <a:rPr lang="en-US" sz="3000" baseline="30000" dirty="0" smtClean="0"/>
              <a:t>-</a:t>
            </a:r>
            <a:r>
              <a:rPr lang="en-US" sz="30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7041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Calculate the </a:t>
            </a:r>
            <a:r>
              <a:rPr lang="en-US" sz="3500" dirty="0" err="1" smtClean="0"/>
              <a:t>pOH</a:t>
            </a:r>
            <a:r>
              <a:rPr lang="en-US" sz="3500" dirty="0" smtClean="0"/>
              <a:t> of a solution that has a OH</a:t>
            </a:r>
            <a:r>
              <a:rPr lang="en-US" sz="3500" baseline="30000" dirty="0" smtClean="0"/>
              <a:t>- </a:t>
            </a:r>
            <a:r>
              <a:rPr lang="en-US" sz="3500" dirty="0" smtClean="0"/>
              <a:t>concentration of 5.0 x 10</a:t>
            </a:r>
            <a:r>
              <a:rPr lang="en-US" sz="3500" baseline="30000" dirty="0" smtClean="0"/>
              <a:t>-2</a:t>
            </a:r>
            <a:endParaRPr lang="en-US" sz="3500" baseline="30000" dirty="0"/>
          </a:p>
        </p:txBody>
      </p:sp>
    </p:spTree>
    <p:extLst>
      <p:ext uri="{BB962C8B-B14F-4D97-AF65-F5344CB8AC3E}">
        <p14:creationId xmlns:p14="http://schemas.microsoft.com/office/powerpoint/2010/main" val="206104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 buffer is a mixture that is able to release or absorb H+ ions, keeping a solution’s pH constant.</a:t>
            </a:r>
          </a:p>
          <a:p>
            <a:r>
              <a:rPr lang="en-US" sz="3500" dirty="0" smtClean="0"/>
              <a:t>Buffers play an important role in organisms because drastic changes in pH can kill cells.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733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pH scale?</a:t>
            </a:r>
          </a:p>
          <a:p>
            <a:r>
              <a:rPr lang="en-US" dirty="0" smtClean="0"/>
              <a:t>Where are acids and bases on the pH scale?</a:t>
            </a:r>
          </a:p>
          <a:p>
            <a:r>
              <a:rPr lang="en-US" dirty="0" smtClean="0"/>
              <a:t>Where are strong acids found on the pH scale?</a:t>
            </a:r>
          </a:p>
          <a:p>
            <a:r>
              <a:rPr lang="en-US" dirty="0" smtClean="0"/>
              <a:t>Where are strong bases found on the pH scale?</a:t>
            </a:r>
          </a:p>
          <a:p>
            <a:r>
              <a:rPr lang="en-US" dirty="0" smtClean="0"/>
              <a:t>Where is neutral on the pH scale?</a:t>
            </a:r>
          </a:p>
          <a:p>
            <a:r>
              <a:rPr lang="en-US" dirty="0" smtClean="0"/>
              <a:t>What is the relationship between pH and </a:t>
            </a:r>
            <a:r>
              <a:rPr lang="en-US" dirty="0" err="1" smtClean="0"/>
              <a:t>pOH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0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an acid is?</a:t>
            </a:r>
          </a:p>
          <a:p>
            <a:r>
              <a:rPr lang="en-US" dirty="0" smtClean="0"/>
              <a:t>Give an example of an 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430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Base Reactions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I can write the general acid and base reaction.</a:t>
            </a:r>
          </a:p>
          <a:p>
            <a:r>
              <a:rPr lang="en-US" sz="3500" dirty="0" smtClean="0"/>
              <a:t>I can predict the products of an acid base reaction.</a:t>
            </a:r>
          </a:p>
          <a:p>
            <a:r>
              <a:rPr lang="en-US" sz="3500" dirty="0" smtClean="0"/>
              <a:t>I can give an example of a neutralization reaction.</a:t>
            </a:r>
          </a:p>
          <a:p>
            <a:r>
              <a:rPr lang="en-US" sz="3500" dirty="0" smtClean="0"/>
              <a:t>I can explain how acid rain is formed.</a:t>
            </a:r>
          </a:p>
          <a:p>
            <a:r>
              <a:rPr lang="en-US" sz="3500" dirty="0" smtClean="0"/>
              <a:t>I can describe the consequences of acid rain.</a:t>
            </a:r>
          </a:p>
          <a:p>
            <a:r>
              <a:rPr lang="en-US" sz="3500" dirty="0" smtClean="0"/>
              <a:t>I can explain why limestone helps neutralize acid rain.</a:t>
            </a:r>
          </a:p>
          <a:p>
            <a:endParaRPr lang="en-US" sz="3500" dirty="0" smtClean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312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acid and base react, what are the products?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318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 general, the reaction of an acid with a base produces water and a salt.</a:t>
            </a:r>
          </a:p>
          <a:p>
            <a:r>
              <a:rPr lang="en-US" sz="4000" dirty="0" smtClean="0"/>
              <a:t>A salt is a metal bonded to a non-metal.</a:t>
            </a:r>
          </a:p>
          <a:p>
            <a:r>
              <a:rPr lang="en-US" sz="4000" dirty="0" smtClean="0"/>
              <a:t>Salt consists of an anion (-) from the acid and a </a:t>
            </a:r>
            <a:r>
              <a:rPr lang="en-US" sz="4000" dirty="0" err="1" smtClean="0"/>
              <a:t>cation</a:t>
            </a:r>
            <a:r>
              <a:rPr lang="en-US" sz="4000" dirty="0" smtClean="0"/>
              <a:t> (+) from the base.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9199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>
            <a:noAutofit/>
          </a:bodyPr>
          <a:lstStyle/>
          <a:p>
            <a:r>
              <a:rPr lang="en-US" sz="4000" dirty="0" smtClean="0"/>
              <a:t>Water is formed from the H+ from the acid and the OH- from the base.</a:t>
            </a:r>
          </a:p>
          <a:p>
            <a:r>
              <a:rPr lang="en-US" sz="4000" dirty="0" smtClean="0"/>
              <a:t>Neutralization reactions occur when an acid reacts with a base to produce water and a salt.</a:t>
            </a:r>
          </a:p>
          <a:p>
            <a:r>
              <a:rPr lang="en-US" sz="4000" dirty="0" smtClean="0"/>
              <a:t>Neutralization reactions are double replacement reactions.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11283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reactants switch partners to form the products.</a:t>
            </a:r>
          </a:p>
          <a:p>
            <a:r>
              <a:rPr lang="en-US" sz="4000" dirty="0" smtClean="0"/>
              <a:t>HA + BOH </a:t>
            </a:r>
            <a:r>
              <a:rPr lang="en-US" sz="4000" dirty="0" smtClean="0">
                <a:sym typeface="Wingdings" pitchFamily="2" charset="2"/>
              </a:rPr>
              <a:t>  _____ + _____</a:t>
            </a:r>
          </a:p>
          <a:p>
            <a:r>
              <a:rPr lang="en-US" sz="4000" dirty="0" smtClean="0">
                <a:sym typeface="Wingdings" pitchFamily="2" charset="2"/>
              </a:rPr>
              <a:t>Acid + Base  Salt + 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38214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HCl</a:t>
            </a:r>
            <a:r>
              <a:rPr lang="en-US" sz="4000" dirty="0" smtClean="0"/>
              <a:t> + </a:t>
            </a:r>
            <a:r>
              <a:rPr lang="en-US" sz="4000" dirty="0" err="1" smtClean="0"/>
              <a:t>NaOH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 _____ + _____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24611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people take antacids?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787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Antacids work based on acid-base neutralization reactions.</a:t>
            </a:r>
          </a:p>
          <a:p>
            <a:r>
              <a:rPr lang="en-US" sz="3800" dirty="0" smtClean="0"/>
              <a:t>The acid in your stomach reacts with the antacid to produce salt and water.</a:t>
            </a:r>
          </a:p>
          <a:p>
            <a:r>
              <a:rPr lang="en-US" sz="3800" dirty="0" smtClean="0"/>
              <a:t>Acid base neutralization reactions also help explain why limestone helps control pH in lakes.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0767252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acid rain?</a:t>
            </a:r>
          </a:p>
          <a:p>
            <a:r>
              <a:rPr lang="en-US" dirty="0" smtClean="0"/>
              <a:t>What causes acid rain?</a:t>
            </a:r>
          </a:p>
          <a:p>
            <a:r>
              <a:rPr lang="en-US" dirty="0" smtClean="0"/>
              <a:t>What are the consequences of acid rain?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4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acid is a compound that forms H+ ions when dissolved in water.</a:t>
            </a:r>
          </a:p>
          <a:p>
            <a:r>
              <a:rPr lang="en-US" sz="4000" dirty="0" smtClean="0"/>
              <a:t>Examples of acids include </a:t>
            </a:r>
            <a:r>
              <a:rPr lang="en-US" sz="4000" dirty="0" err="1" smtClean="0"/>
              <a:t>HCl</a:t>
            </a:r>
            <a:r>
              <a:rPr lang="en-US" sz="4000" dirty="0" smtClean="0"/>
              <a:t>,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and </a:t>
            </a:r>
            <a:r>
              <a:rPr lang="en-US" sz="4000" dirty="0" err="1" smtClean="0"/>
              <a:t>HBr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Common household acids: vinegar, lemon juice, and coffee.</a:t>
            </a:r>
          </a:p>
        </p:txBody>
      </p:sp>
    </p:spTree>
    <p:extLst>
      <p:ext uri="{BB962C8B-B14F-4D97-AF65-F5344CB8AC3E}">
        <p14:creationId xmlns:p14="http://schemas.microsoft.com/office/powerpoint/2010/main" val="1606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Normal rain water has a pH near 6.</a:t>
            </a:r>
          </a:p>
          <a:p>
            <a:r>
              <a:rPr lang="en-US" sz="3500" dirty="0" smtClean="0"/>
              <a:t>Rainwater with a pH less than 5.6 is defined as acid rain.</a:t>
            </a:r>
          </a:p>
          <a:p>
            <a:r>
              <a:rPr lang="en-US" sz="3500" dirty="0" smtClean="0"/>
              <a:t>Acid rain is caused mainly by burning coal.</a:t>
            </a:r>
          </a:p>
          <a:p>
            <a:r>
              <a:rPr lang="en-US" sz="3500" dirty="0" smtClean="0"/>
              <a:t>Even though coal is mostly carbon, it does contain small amounts of sulfur.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15494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When burned, the sulfur in coal reacts with oxygen to form sulfur dioxide and sulfur trioxide.</a:t>
            </a:r>
          </a:p>
          <a:p>
            <a:r>
              <a:rPr lang="en-US" sz="3500" dirty="0" smtClean="0"/>
              <a:t>These compounds then react with water in the atmosphere to form acids.</a:t>
            </a:r>
          </a:p>
          <a:p>
            <a:pPr lvl="1"/>
            <a:r>
              <a:rPr lang="en-US" sz="3500" dirty="0" smtClean="0"/>
              <a:t>SO</a:t>
            </a:r>
            <a:r>
              <a:rPr lang="en-US" sz="3500" baseline="-25000" dirty="0" smtClean="0"/>
              <a:t>2 (g) </a:t>
            </a:r>
            <a:r>
              <a:rPr lang="en-US" sz="3500" dirty="0" smtClean="0"/>
              <a:t>+ 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O </a:t>
            </a:r>
            <a:r>
              <a:rPr lang="en-US" sz="3500" baseline="-25000" dirty="0" smtClean="0"/>
              <a:t>(l) </a:t>
            </a:r>
            <a:r>
              <a:rPr lang="en-US" sz="3500" dirty="0" smtClean="0">
                <a:sym typeface="Wingdings" pitchFamily="2" charset="2"/>
              </a:rPr>
              <a:t> H</a:t>
            </a:r>
            <a:r>
              <a:rPr lang="en-US" sz="3500" baseline="-25000" dirty="0" smtClean="0">
                <a:sym typeface="Wingdings" pitchFamily="2" charset="2"/>
              </a:rPr>
              <a:t>2</a:t>
            </a:r>
            <a:r>
              <a:rPr lang="en-US" sz="3500" dirty="0" smtClean="0">
                <a:sym typeface="Wingdings" pitchFamily="2" charset="2"/>
              </a:rPr>
              <a:t>SO</a:t>
            </a:r>
            <a:r>
              <a:rPr lang="en-US" sz="3500" baseline="-25000" dirty="0" smtClean="0">
                <a:sym typeface="Wingdings" pitchFamily="2" charset="2"/>
              </a:rPr>
              <a:t>3 (</a:t>
            </a:r>
            <a:r>
              <a:rPr lang="en-US" sz="3500" baseline="-25000" dirty="0" err="1" smtClean="0">
                <a:sym typeface="Wingdings" pitchFamily="2" charset="2"/>
              </a:rPr>
              <a:t>aq</a:t>
            </a:r>
            <a:r>
              <a:rPr lang="en-US" sz="3500" baseline="-25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3500" dirty="0" smtClean="0"/>
              <a:t>SO</a:t>
            </a:r>
            <a:r>
              <a:rPr lang="en-US" sz="3500" baseline="-25000" dirty="0" smtClean="0"/>
              <a:t>3 </a:t>
            </a:r>
            <a:r>
              <a:rPr lang="en-US" sz="3500" baseline="-25000" dirty="0"/>
              <a:t>(g) </a:t>
            </a:r>
            <a:r>
              <a:rPr lang="en-US" sz="3500" dirty="0"/>
              <a:t>+ H</a:t>
            </a:r>
            <a:r>
              <a:rPr lang="en-US" sz="3500" baseline="-25000" dirty="0"/>
              <a:t>2</a:t>
            </a:r>
            <a:r>
              <a:rPr lang="en-US" sz="3500" dirty="0"/>
              <a:t>O </a:t>
            </a:r>
            <a:r>
              <a:rPr lang="en-US" sz="3500" baseline="-25000" dirty="0"/>
              <a:t>(l) </a:t>
            </a:r>
            <a:r>
              <a:rPr lang="en-US" sz="3500" dirty="0">
                <a:sym typeface="Wingdings" pitchFamily="2" charset="2"/>
              </a:rPr>
              <a:t> </a:t>
            </a:r>
            <a:r>
              <a:rPr lang="en-US" sz="3500" dirty="0" smtClean="0">
                <a:sym typeface="Wingdings" pitchFamily="2" charset="2"/>
              </a:rPr>
              <a:t>H</a:t>
            </a:r>
            <a:r>
              <a:rPr lang="en-US" sz="3500" baseline="-25000" dirty="0" smtClean="0">
                <a:sym typeface="Wingdings" pitchFamily="2" charset="2"/>
              </a:rPr>
              <a:t>2</a:t>
            </a:r>
            <a:r>
              <a:rPr lang="en-US" sz="3500" dirty="0" smtClean="0">
                <a:sym typeface="Wingdings" pitchFamily="2" charset="2"/>
              </a:rPr>
              <a:t>SO</a:t>
            </a:r>
            <a:r>
              <a:rPr lang="en-US" sz="3500" baseline="-25000" dirty="0" smtClean="0">
                <a:sym typeface="Wingdings" pitchFamily="2" charset="2"/>
              </a:rPr>
              <a:t>4 </a:t>
            </a:r>
            <a:r>
              <a:rPr lang="en-US" sz="3500" baseline="-25000" dirty="0">
                <a:sym typeface="Wingdings" pitchFamily="2" charset="2"/>
              </a:rPr>
              <a:t>(</a:t>
            </a:r>
            <a:r>
              <a:rPr lang="en-US" sz="3500" baseline="-25000" dirty="0" err="1">
                <a:sym typeface="Wingdings" pitchFamily="2" charset="2"/>
              </a:rPr>
              <a:t>aq</a:t>
            </a:r>
            <a:r>
              <a:rPr lang="en-US" sz="3500" baseline="-25000" dirty="0">
                <a:sym typeface="Wingdings" pitchFamily="2" charset="2"/>
              </a:rPr>
              <a:t>)</a:t>
            </a:r>
          </a:p>
          <a:p>
            <a:pPr lvl="1"/>
            <a:endParaRPr lang="en-US" sz="3500" baseline="-25000" dirty="0" smtClean="0">
              <a:sym typeface="Wingdings" pitchFamily="2" charset="2"/>
            </a:endParaRPr>
          </a:p>
          <a:p>
            <a:pPr lvl="1"/>
            <a:endParaRPr lang="en-US" sz="3500" baseline="-25000" dirty="0"/>
          </a:p>
        </p:txBody>
      </p:sp>
    </p:spTree>
    <p:extLst>
      <p:ext uri="{BB962C8B-B14F-4D97-AF65-F5344CB8AC3E}">
        <p14:creationId xmlns:p14="http://schemas.microsoft.com/office/powerpoint/2010/main" val="21471558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09160"/>
          </a:xfrm>
        </p:spPr>
        <p:txBody>
          <a:bodyPr>
            <a:noAutofit/>
          </a:bodyPr>
          <a:lstStyle/>
          <a:p>
            <a:r>
              <a:rPr lang="en-US" sz="3500" dirty="0" smtClean="0"/>
              <a:t>Acid rain can also </a:t>
            </a:r>
            <a:r>
              <a:rPr lang="en-US" sz="3500" dirty="0" smtClean="0"/>
              <a:t>form </a:t>
            </a:r>
            <a:r>
              <a:rPr lang="en-US" sz="3500" dirty="0" smtClean="0"/>
              <a:t>when nitrogen in the atmosphere reacts with oxygen.</a:t>
            </a:r>
          </a:p>
          <a:p>
            <a:r>
              <a:rPr lang="en-US" sz="3500" dirty="0" smtClean="0"/>
              <a:t>At high temperatures, nitrogen will react with oxygen to form NO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Nitrogen dioxide then reacts with water to form nitric acid and nitrous acid.</a:t>
            </a:r>
          </a:p>
          <a:p>
            <a:pPr lvl="1"/>
            <a:r>
              <a:rPr lang="en-US" sz="3500" dirty="0" smtClean="0"/>
              <a:t>2NO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 + 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O </a:t>
            </a:r>
            <a:r>
              <a:rPr lang="en-US" sz="3500" dirty="0" smtClean="0">
                <a:sym typeface="Wingdings" pitchFamily="2" charset="2"/>
              </a:rPr>
              <a:t> HNO</a:t>
            </a:r>
            <a:r>
              <a:rPr lang="en-US" sz="3500" baseline="-25000" dirty="0" smtClean="0">
                <a:sym typeface="Wingdings" pitchFamily="2" charset="2"/>
              </a:rPr>
              <a:t>3</a:t>
            </a:r>
            <a:r>
              <a:rPr lang="en-US" sz="3500" dirty="0" smtClean="0">
                <a:sym typeface="Wingdings" pitchFamily="2" charset="2"/>
              </a:rPr>
              <a:t> + HNO</a:t>
            </a:r>
            <a:r>
              <a:rPr lang="en-US" sz="3500" baseline="-25000" dirty="0" smtClean="0">
                <a:sym typeface="Wingdings" pitchFamily="2" charset="2"/>
              </a:rPr>
              <a:t>2</a:t>
            </a:r>
            <a:endParaRPr lang="en-US" sz="3500" baseline="-25000" dirty="0"/>
          </a:p>
        </p:txBody>
      </p:sp>
    </p:spTree>
    <p:extLst>
      <p:ext uri="{BB962C8B-B14F-4D97-AF65-F5344CB8AC3E}">
        <p14:creationId xmlns:p14="http://schemas.microsoft.com/office/powerpoint/2010/main" val="25440997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Any combustion reaction, including automobile engines, that produces high temperatures can trigger the formation of NO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Acid rain damages metals and many stone building materials.</a:t>
            </a:r>
          </a:p>
          <a:p>
            <a:r>
              <a:rPr lang="en-US" sz="3500" dirty="0" smtClean="0"/>
              <a:t>Acid rain also washes nutrients out of the soil, damages bark and leaves.</a:t>
            </a:r>
          </a:p>
          <a:p>
            <a:pPr marL="137160" indent="0">
              <a:buNone/>
            </a:pP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26994823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Acid rain eventually is added to lakes, rivers, and streams.</a:t>
            </a:r>
          </a:p>
          <a:p>
            <a:r>
              <a:rPr lang="en-US" sz="3500" dirty="0" smtClean="0"/>
              <a:t>If the pH of a river or lake falls below 4.5, most aquatic species cannot survive.</a:t>
            </a:r>
          </a:p>
          <a:p>
            <a:pPr marL="13716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5518652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Limestone acts like a base, even though it is calcium carbonate. CaCO</a:t>
            </a:r>
            <a:r>
              <a:rPr lang="en-US" sz="3800" baseline="-25000" dirty="0" smtClean="0"/>
              <a:t>3</a:t>
            </a:r>
          </a:p>
          <a:p>
            <a:r>
              <a:rPr lang="en-US" sz="3800" dirty="0" smtClean="0"/>
              <a:t>Acid rain changes pH in lakes and groundwater.</a:t>
            </a:r>
          </a:p>
          <a:p>
            <a:r>
              <a:rPr lang="en-US" sz="3800" dirty="0" smtClean="0"/>
              <a:t>When acid rain and limestone react, the products are salt, water and CO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7338304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Therefore, limestone lakes can neutralize acid rain.</a:t>
            </a:r>
          </a:p>
          <a:p>
            <a:r>
              <a:rPr lang="en-US" sz="4000" dirty="0" smtClean="0"/>
              <a:t>Lakes with granite bottoms cannot neutralize acid rain.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24397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 for acid rain and limestone:</a:t>
            </a:r>
          </a:p>
          <a:p>
            <a:pPr marL="137160" indent="0">
              <a:buNone/>
            </a:pPr>
            <a:endParaRPr lang="en-US" sz="3500" dirty="0"/>
          </a:p>
          <a:p>
            <a:pPr marL="137160" indent="0">
              <a:buNone/>
            </a:pPr>
            <a:r>
              <a:rPr lang="en-US" sz="3500" dirty="0" smtClean="0"/>
              <a:t>CaCO</a:t>
            </a:r>
            <a:r>
              <a:rPr lang="en-US" sz="3500" baseline="-25000" dirty="0" smtClean="0"/>
              <a:t>3</a:t>
            </a:r>
            <a:r>
              <a:rPr lang="en-US" sz="3500" dirty="0" smtClean="0"/>
              <a:t>  + H</a:t>
            </a:r>
            <a:r>
              <a:rPr lang="en-US" sz="3500" baseline="-25000" dirty="0" smtClean="0"/>
              <a:t>2</a:t>
            </a:r>
            <a:r>
              <a:rPr lang="en-US" sz="3500" dirty="0" smtClean="0"/>
              <a:t>SO</a:t>
            </a:r>
            <a:r>
              <a:rPr lang="en-US" sz="3500" baseline="-25000" dirty="0" smtClean="0"/>
              <a:t>4</a:t>
            </a:r>
            <a:r>
              <a:rPr lang="en-US" sz="3500" dirty="0" smtClean="0"/>
              <a:t>  </a:t>
            </a:r>
            <a:r>
              <a:rPr lang="en-US" sz="3500" dirty="0" smtClean="0">
                <a:sym typeface="Wingdings" pitchFamily="2" charset="2"/>
              </a:rPr>
              <a:t> CaSO</a:t>
            </a:r>
            <a:r>
              <a:rPr lang="en-US" sz="3500" baseline="-25000" dirty="0" smtClean="0">
                <a:sym typeface="Wingdings" pitchFamily="2" charset="2"/>
              </a:rPr>
              <a:t>4</a:t>
            </a:r>
            <a:r>
              <a:rPr lang="en-US" sz="3500" dirty="0" smtClean="0">
                <a:sym typeface="Wingdings" pitchFamily="2" charset="2"/>
              </a:rPr>
              <a:t> + H</a:t>
            </a:r>
            <a:r>
              <a:rPr lang="en-US" sz="3500" baseline="-25000" dirty="0" smtClean="0">
                <a:sym typeface="Wingdings" pitchFamily="2" charset="2"/>
              </a:rPr>
              <a:t>2</a:t>
            </a:r>
            <a:r>
              <a:rPr lang="en-US" sz="3500" dirty="0" smtClean="0">
                <a:sym typeface="Wingdings" pitchFamily="2" charset="2"/>
              </a:rPr>
              <a:t>O + CO</a:t>
            </a:r>
            <a:r>
              <a:rPr lang="en-US" sz="3500" baseline="-25000" dirty="0" smtClean="0">
                <a:sym typeface="Wingdings" pitchFamily="2" charset="2"/>
              </a:rPr>
              <a:t>2</a:t>
            </a:r>
          </a:p>
          <a:p>
            <a:pPr marL="137160" indent="0">
              <a:buNone/>
            </a:pPr>
            <a:r>
              <a:rPr lang="en-US" sz="3000" dirty="0" smtClean="0">
                <a:sym typeface="Wingdings" pitchFamily="2" charset="2"/>
              </a:rPr>
              <a:t>Limestone  acid rain	      salt	     </a:t>
            </a:r>
            <a:endParaRPr lang="en-US" sz="3000" baseline="-25000" dirty="0"/>
          </a:p>
        </p:txBody>
      </p:sp>
    </p:spTree>
    <p:extLst>
      <p:ext uri="{BB962C8B-B14F-4D97-AF65-F5344CB8AC3E}">
        <p14:creationId xmlns:p14="http://schemas.microsoft.com/office/powerpoint/2010/main" val="29670843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neutralization reaction?</a:t>
            </a:r>
          </a:p>
          <a:p>
            <a:r>
              <a:rPr lang="en-US" dirty="0" smtClean="0"/>
              <a:t>What are the products of an acid base reaction?</a:t>
            </a:r>
          </a:p>
          <a:p>
            <a:r>
              <a:rPr lang="en-US" dirty="0" smtClean="0"/>
              <a:t>What is a salt?</a:t>
            </a:r>
          </a:p>
          <a:p>
            <a:r>
              <a:rPr lang="en-US" dirty="0" smtClean="0"/>
              <a:t>What causes acid rain?</a:t>
            </a:r>
          </a:p>
          <a:p>
            <a:r>
              <a:rPr lang="en-US" dirty="0" smtClean="0"/>
              <a:t>What can neutralize acid </a:t>
            </a:r>
            <a:r>
              <a:rPr lang="en-US" smtClean="0"/>
              <a:t>rain in lakes?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Acidic compounds taste sour, like citrus fruits, vinegar, and yogurt.</a:t>
            </a:r>
          </a:p>
          <a:p>
            <a:r>
              <a:rPr lang="en-US" sz="3500" dirty="0"/>
              <a:t>Acids cause cuts on your hands to burn.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556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Acids react vigorously with many metals, including zinc, magnesium, and iron.</a:t>
            </a:r>
          </a:p>
          <a:p>
            <a:r>
              <a:rPr lang="en-US" sz="3500" dirty="0"/>
              <a:t>Acids form </a:t>
            </a:r>
            <a:r>
              <a:rPr lang="en-US" sz="3500" dirty="0" smtClean="0"/>
              <a:t>electrolytes (ions) </a:t>
            </a:r>
            <a:r>
              <a:rPr lang="en-US" sz="3500" dirty="0"/>
              <a:t>when dissolved in water.</a:t>
            </a:r>
          </a:p>
          <a:p>
            <a:r>
              <a:rPr lang="en-US" sz="3500" dirty="0"/>
              <a:t>Electrolytes make it possible for solutions to conduct electricity.</a:t>
            </a:r>
          </a:p>
          <a:p>
            <a:pPr marL="13716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9300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Acids cause indicators to change color, like litmus paper.</a:t>
            </a:r>
          </a:p>
          <a:p>
            <a:r>
              <a:rPr lang="en-US" sz="4000" dirty="0" smtClean="0"/>
              <a:t>An acid base indicator turns one color in an acid and a different color in a base.</a:t>
            </a:r>
          </a:p>
          <a:p>
            <a:r>
              <a:rPr lang="en-US" sz="4000" dirty="0" smtClean="0"/>
              <a:t>Acids react with bases to form water and a salt</a:t>
            </a:r>
            <a:r>
              <a:rPr lang="en-US" sz="4000" dirty="0"/>
              <a:t> </a:t>
            </a:r>
            <a:r>
              <a:rPr lang="en-US" sz="4000" dirty="0" smtClean="0"/>
              <a:t>through neutralization reactions.</a:t>
            </a:r>
          </a:p>
        </p:txBody>
      </p:sp>
    </p:spTree>
    <p:extLst>
      <p:ext uri="{BB962C8B-B14F-4D97-AF65-F5344CB8AC3E}">
        <p14:creationId xmlns:p14="http://schemas.microsoft.com/office/powerpoint/2010/main" val="22089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base?</a:t>
            </a:r>
          </a:p>
          <a:p>
            <a:r>
              <a:rPr lang="en-US" dirty="0" smtClean="0"/>
              <a:t>Give an example of a 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14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7342</TotalTime>
  <Words>1706</Words>
  <Application>Microsoft Office PowerPoint</Application>
  <PresentationFormat>On-screen Show (4:3)</PresentationFormat>
  <Paragraphs>169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Apex</vt:lpstr>
      <vt:lpstr>Acids and Bases</vt:lpstr>
      <vt:lpstr>Acid and Base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Naming Acids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Naming Bases</vt:lpstr>
      <vt:lpstr>PowerPoint Presentation</vt:lpstr>
      <vt:lpstr>Review Questions</vt:lpstr>
      <vt:lpstr>pH Scale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Acid Base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Vestaburg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VCS</dc:creator>
  <cp:lastModifiedBy>Amanda Slezak</cp:lastModifiedBy>
  <cp:revision>28</cp:revision>
  <dcterms:created xsi:type="dcterms:W3CDTF">2011-01-11T15:05:35Z</dcterms:created>
  <dcterms:modified xsi:type="dcterms:W3CDTF">2015-05-11T15:54:59Z</dcterms:modified>
</cp:coreProperties>
</file>